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97" r:id="rId4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F13F4-E25F-47A5-A1E9-ECE51F07C06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F13F4-E25F-47A5-A1E9-ECE51F07C06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F13F4-E25F-47A5-A1E9-ECE51F07C06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F13F4-E25F-47A5-A1E9-ECE51F07C06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F13F4-E25F-47A5-A1E9-ECE51F07C06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F13F4-E25F-47A5-A1E9-ECE51F07C06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F13F4-E25F-47A5-A1E9-ECE51F07C06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F13F4-E25F-47A5-A1E9-ECE51F07C06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F13F4-E25F-47A5-A1E9-ECE51F07C06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F13F4-E25F-47A5-A1E9-ECE51F07C06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F13F4-E25F-47A5-A1E9-ECE51F07C06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F13F4-E25F-47A5-A1E9-ECE51F07C06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F13F4-E25F-47A5-A1E9-ECE51F07C06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F13F4-E25F-47A5-A1E9-ECE51F07C06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F13F4-E25F-47A5-A1E9-ECE51F07C06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F13F4-E25F-47A5-A1E9-ECE51F07C06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alphaModFix amt="78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559" b="24807"/>
          <a:stretch>
            <a:fillRect/>
          </a:stretch>
        </p:blipFill>
        <p:spPr>
          <a:xfrm flipH="1">
            <a:off x="1530350" y="0"/>
            <a:ext cx="1066165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83"/>
          <a:stretch>
            <a:fillRect/>
          </a:stretch>
        </p:blipFill>
        <p:spPr>
          <a:xfrm>
            <a:off x="0" y="0"/>
            <a:ext cx="1530350" cy="6858000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1530350" y="778797"/>
            <a:ext cx="10661650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071" y="-44187"/>
            <a:ext cx="4065787" cy="10837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alphaModFix amt="78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559" b="24807"/>
          <a:stretch>
            <a:fillRect/>
          </a:stretch>
        </p:blipFill>
        <p:spPr>
          <a:xfrm flipH="1">
            <a:off x="1530350" y="0"/>
            <a:ext cx="1066165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83"/>
          <a:stretch>
            <a:fillRect/>
          </a:stretch>
        </p:blipFill>
        <p:spPr>
          <a:xfrm>
            <a:off x="0" y="0"/>
            <a:ext cx="1530350" cy="685800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alphaModFix amt="78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559" b="24807"/>
          <a:stretch>
            <a:fillRect/>
          </a:stretch>
        </p:blipFill>
        <p:spPr>
          <a:xfrm flipH="1">
            <a:off x="1530350" y="0"/>
            <a:ext cx="1066165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83"/>
          <a:stretch>
            <a:fillRect/>
          </a:stretch>
        </p:blipFill>
        <p:spPr>
          <a:xfrm>
            <a:off x="0" y="0"/>
            <a:ext cx="1530350" cy="6858000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1530350" y="778797"/>
            <a:ext cx="10661650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10636" y="207777"/>
            <a:ext cx="738664" cy="6584950"/>
          </a:xfrm>
          <a:prstGeom prst="rect">
            <a:avLst/>
          </a:prstGeom>
        </p:spPr>
        <p:txBody>
          <a:bodyPr vert="eaVert" wrap="square" anchor="ctr">
            <a:spAutoFit/>
          </a:bodyPr>
          <a:lstStyle/>
          <a:p>
            <a:pPr mar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第一章  引言</a:t>
            </a:r>
            <a:endParaRPr lang="zh-CN" alt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23795" y="825507"/>
            <a:ext cx="615553" cy="54267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1.1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对网络安全需求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alphaModFix amt="78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559" b="24807"/>
          <a:stretch>
            <a:fillRect/>
          </a:stretch>
        </p:blipFill>
        <p:spPr>
          <a:xfrm flipH="1">
            <a:off x="1530350" y="0"/>
            <a:ext cx="1066165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83"/>
          <a:stretch>
            <a:fillRect/>
          </a:stretch>
        </p:blipFill>
        <p:spPr>
          <a:xfrm>
            <a:off x="0" y="0"/>
            <a:ext cx="1530350" cy="6858000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1530350" y="778797"/>
            <a:ext cx="10661650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alphaModFix amt="78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559" b="24807"/>
          <a:stretch>
            <a:fillRect/>
          </a:stretch>
        </p:blipFill>
        <p:spPr>
          <a:xfrm flipH="1">
            <a:off x="1530350" y="0"/>
            <a:ext cx="1066165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83"/>
          <a:stretch>
            <a:fillRect/>
          </a:stretch>
        </p:blipFill>
        <p:spPr>
          <a:xfrm>
            <a:off x="0" y="0"/>
            <a:ext cx="1530350" cy="6858000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1530350" y="778797"/>
            <a:ext cx="10661650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10636" y="207777"/>
            <a:ext cx="738664" cy="6584950"/>
          </a:xfrm>
          <a:prstGeom prst="rect">
            <a:avLst/>
          </a:prstGeom>
        </p:spPr>
        <p:txBody>
          <a:bodyPr vert="eaVert" wrap="square" anchor="ctr">
            <a:spAutoFit/>
          </a:bodyPr>
          <a:lstStyle/>
          <a:p>
            <a:pPr mar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第一章  引言</a:t>
            </a:r>
            <a:endParaRPr lang="zh-CN" alt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823795" y="825507"/>
            <a:ext cx="615553" cy="54267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1.5 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网络攻击的常见形式</a:t>
            </a:r>
            <a:endParaRPr lang="zh-CN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alphaModFix amt="78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559" b="24807"/>
          <a:stretch>
            <a:fillRect/>
          </a:stretch>
        </p:blipFill>
        <p:spPr>
          <a:xfrm flipH="1">
            <a:off x="1530350" y="0"/>
            <a:ext cx="1066165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83"/>
          <a:stretch>
            <a:fillRect/>
          </a:stretch>
        </p:blipFill>
        <p:spPr>
          <a:xfrm>
            <a:off x="0" y="0"/>
            <a:ext cx="1530350" cy="6858000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1530350" y="778797"/>
            <a:ext cx="10661650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10636" y="207777"/>
            <a:ext cx="738664" cy="6584950"/>
          </a:xfrm>
          <a:prstGeom prst="rect">
            <a:avLst/>
          </a:prstGeom>
        </p:spPr>
        <p:txBody>
          <a:bodyPr vert="eaVert" wrap="square" anchor="ctr">
            <a:spAutoFit/>
          </a:bodyPr>
          <a:lstStyle/>
          <a:p>
            <a:pPr mar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第一章  引言</a:t>
            </a:r>
            <a:endParaRPr lang="zh-CN" alt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823795" y="825507"/>
            <a:ext cx="615553" cy="54267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1.6 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开放系统互联安全体系结构</a:t>
            </a:r>
            <a:endParaRPr lang="zh-CN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蓝色的天空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23" b="108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V="1">
            <a:off x="5372100" y="-418722"/>
            <a:ext cx="1447800" cy="286520"/>
            <a:chOff x="5181600" y="-571500"/>
            <a:chExt cx="2246086" cy="444500"/>
          </a:xfrm>
        </p:grpSpPr>
        <p:sp>
          <p:nvSpPr>
            <p:cNvPr id="3" name="椭圆 2"/>
            <p:cNvSpPr/>
            <p:nvPr/>
          </p:nvSpPr>
          <p:spPr>
            <a:xfrm>
              <a:off x="5181600" y="-571500"/>
              <a:ext cx="444500" cy="4445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5778500" y="-571500"/>
              <a:ext cx="444500" cy="4445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6388100" y="-571500"/>
              <a:ext cx="444500" cy="4445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983186" y="-571500"/>
              <a:ext cx="444500" cy="444500"/>
            </a:xfrm>
            <a:prstGeom prst="ellipse">
              <a:avLst/>
            </a:prstGeom>
            <a:solidFill>
              <a:srgbClr val="00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Relationship Id="rId3" Type="http://schemas.openxmlformats.org/officeDocument/2006/relationships/image" Target="../media/image32.jpeg"/><Relationship Id="rId2" Type="http://schemas.openxmlformats.org/officeDocument/2006/relationships/image" Target="../media/image9.png"/><Relationship Id="rId1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6.jpeg"/><Relationship Id="rId2" Type="http://schemas.openxmlformats.org/officeDocument/2006/relationships/image" Target="../media/image9.png"/><Relationship Id="rId1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42.jpeg"/><Relationship Id="rId3" Type="http://schemas.openxmlformats.org/officeDocument/2006/relationships/image" Target="../media/image41.GIF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4.jpeg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4" Type="http://schemas.openxmlformats.org/officeDocument/2006/relationships/slideLayout" Target="../slideLayouts/slideLayout12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microsoft.com/office/2007/relationships/media" Target="../media/media2.mp4"/><Relationship Id="rId3" Type="http://schemas.openxmlformats.org/officeDocument/2006/relationships/image" Target="../media/image17.png"/><Relationship Id="rId2" Type="http://schemas.microsoft.com/office/2007/relationships/media" Target="../media/media1.mp4"/><Relationship Id="rId1" Type="http://schemas.openxmlformats.org/officeDocument/2006/relationships/video" Target="NULL" TargetMode="Externa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944000" y="970095"/>
            <a:ext cx="2668519" cy="492443"/>
            <a:chOff x="709057" y="2645517"/>
            <a:chExt cx="2988476" cy="551487"/>
          </a:xfrm>
        </p:grpSpPr>
        <p:sp>
          <p:nvSpPr>
            <p:cNvPr id="18" name="矩形 17"/>
            <p:cNvSpPr/>
            <p:nvPr/>
          </p:nvSpPr>
          <p:spPr>
            <a:xfrm>
              <a:off x="888000" y="2645517"/>
              <a:ext cx="2809532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3.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网络内容安全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709057" y="2662078"/>
              <a:ext cx="2988476" cy="498556"/>
              <a:chOff x="998029" y="699619"/>
              <a:chExt cx="4066209" cy="678350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H="1">
                <a:off x="998031" y="1331691"/>
                <a:ext cx="4066207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矩形 27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238927" y="2483589"/>
            <a:ext cx="9224505" cy="1175515"/>
            <a:chOff x="2994392" y="2085290"/>
            <a:chExt cx="9224505" cy="1175515"/>
          </a:xfrm>
        </p:grpSpPr>
        <p:sp>
          <p:nvSpPr>
            <p:cNvPr id="6" name="矩形 5"/>
            <p:cNvSpPr/>
            <p:nvPr/>
          </p:nvSpPr>
          <p:spPr>
            <a:xfrm>
              <a:off x="3332336" y="2085290"/>
              <a:ext cx="8886561" cy="117551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2010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年</a:t>
              </a:r>
              <a:r>
                <a:rPr lang="en-US" altLang="zh-CN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12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月</a:t>
              </a:r>
              <a:r>
                <a:rPr lang="en-US" altLang="zh-CN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17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日，一名</a:t>
              </a:r>
              <a:r>
                <a:rPr lang="en-US" altLang="zh-CN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26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岁青年自焚，触发境内大规模街头示威游行及争取民主活动。事件导致时任</a:t>
              </a:r>
              <a:r>
                <a:rPr lang="zh-CN" altLang="en-US" sz="2000" dirty="0">
                  <a:solidFill>
                    <a:srgbClr val="C0000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总统本</a:t>
              </a:r>
              <a:r>
                <a:rPr lang="en-US" altLang="zh-CN" sz="2000" dirty="0">
                  <a:solidFill>
                    <a:srgbClr val="C0000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·</a:t>
              </a:r>
              <a:r>
                <a:rPr lang="zh-CN" altLang="en-US" sz="2000" dirty="0">
                  <a:solidFill>
                    <a:srgbClr val="C0000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阿里政权倒台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，成为阿拉伯国家中第一场因人民起义导致推翻现政权的革命。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7" name="Group 51"/>
            <p:cNvGrpSpPr/>
            <p:nvPr/>
          </p:nvGrpSpPr>
          <p:grpSpPr bwMode="auto">
            <a:xfrm>
              <a:off x="2994392" y="2163023"/>
              <a:ext cx="273210" cy="302684"/>
              <a:chOff x="2744" y="-584"/>
              <a:chExt cx="634" cy="702"/>
            </a:xfrm>
          </p:grpSpPr>
          <p:sp>
            <p:nvSpPr>
              <p:cNvPr id="8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9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10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1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12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6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17" name="组合 16"/>
          <p:cNvGrpSpPr/>
          <p:nvPr/>
        </p:nvGrpSpPr>
        <p:grpSpPr>
          <a:xfrm>
            <a:off x="2238927" y="1659690"/>
            <a:ext cx="9224505" cy="804579"/>
            <a:chOff x="2994392" y="1577185"/>
            <a:chExt cx="9224505" cy="804579"/>
          </a:xfrm>
        </p:grpSpPr>
        <p:sp>
          <p:nvSpPr>
            <p:cNvPr id="20" name="矩形 19"/>
            <p:cNvSpPr/>
            <p:nvPr/>
          </p:nvSpPr>
          <p:spPr>
            <a:xfrm>
              <a:off x="3332336" y="1577185"/>
              <a:ext cx="8886561" cy="80457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C0000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茉莉花革命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，指发生于</a:t>
              </a:r>
              <a:r>
                <a:rPr lang="en-US" altLang="zh-CN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2010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年末至</a:t>
              </a:r>
              <a:r>
                <a:rPr lang="en-US" altLang="zh-CN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2011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年初的</a:t>
              </a:r>
              <a:r>
                <a:rPr lang="zh-CN" altLang="en-US" sz="2000" dirty="0">
                  <a:solidFill>
                    <a:srgbClr val="C0000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北非突尼斯反政府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示威导致政权倒台的事件，因茉莉花是其国花而得名。</a:t>
              </a:r>
              <a:endParaRPr lang="zh-CN" altLang="en-US" sz="20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2994392" y="1682776"/>
              <a:ext cx="264745" cy="302955"/>
              <a:chOff x="9653234" y="2771751"/>
              <a:chExt cx="349200" cy="399600"/>
            </a:xfrm>
          </p:grpSpPr>
          <p:grpSp>
            <p:nvGrpSpPr>
              <p:cNvPr id="22" name="Group 58"/>
              <p:cNvGrpSpPr/>
              <p:nvPr/>
            </p:nvGrpSpPr>
            <p:grpSpPr bwMode="auto">
              <a:xfrm>
                <a:off x="9653234" y="2771751"/>
                <a:ext cx="349200" cy="399600"/>
                <a:chOff x="3061" y="-879"/>
                <a:chExt cx="614" cy="702"/>
              </a:xfrm>
            </p:grpSpPr>
            <p:sp>
              <p:nvSpPr>
                <p:cNvPr id="33" name="Oval 59"/>
                <p:cNvSpPr>
                  <a:spLocks noChangeArrowheads="1"/>
                </p:cNvSpPr>
                <p:nvPr/>
              </p:nvSpPr>
              <p:spPr bwMode="auto">
                <a:xfrm>
                  <a:off x="3061" y="-380"/>
                  <a:ext cx="590" cy="2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1750" cap="rnd" algn="ctr">
                  <a:noFill/>
                  <a:prstDash val="sysDot"/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>
                    <a:solidFill>
                      <a:srgbClr val="002060"/>
                    </a:solidFill>
                  </a:endParaRPr>
                </a:p>
              </p:txBody>
            </p:sp>
            <p:grpSp>
              <p:nvGrpSpPr>
                <p:cNvPr id="35" name="Group 60"/>
                <p:cNvGrpSpPr/>
                <p:nvPr/>
              </p:nvGrpSpPr>
              <p:grpSpPr bwMode="auto">
                <a:xfrm>
                  <a:off x="3062" y="-879"/>
                  <a:ext cx="613" cy="613"/>
                  <a:chOff x="2335" y="1139"/>
                  <a:chExt cx="1089" cy="1089"/>
                </a:xfrm>
              </p:grpSpPr>
              <p:sp>
                <p:nvSpPr>
                  <p:cNvPr id="36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2335" y="1139"/>
                    <a:ext cx="1089" cy="108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37" name="Freeform 63"/>
                  <p:cNvSpPr/>
                  <p:nvPr/>
                </p:nvSpPr>
                <p:spPr bwMode="auto">
                  <a:xfrm>
                    <a:off x="2419" y="1169"/>
                    <a:ext cx="917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</p:grpSp>
          </p:grpSp>
          <p:sp>
            <p:nvSpPr>
              <p:cNvPr id="23" name="Oval 57"/>
              <p:cNvSpPr>
                <a:spLocks noChangeArrowheads="1"/>
              </p:cNvSpPr>
              <p:nvPr/>
            </p:nvSpPr>
            <p:spPr bwMode="auto">
              <a:xfrm>
                <a:off x="9799651" y="2798037"/>
                <a:ext cx="72710" cy="65529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0">
                  <a:solidFill>
                    <a:srgbClr val="002060"/>
                  </a:solidFill>
                </a:endParaRPr>
              </a:p>
            </p:txBody>
          </p:sp>
        </p:grpSp>
      </p:grpSp>
      <p:pic>
        <p:nvPicPr>
          <p:cNvPr id="38" name="Picture 2" descr="https://timgsa.baidu.com/timg?image&amp;quality=80&amp;size=b9999_10000&amp;sec=1492753870834&amp;di=9a887715cf963a473120155d70464c79&amp;imgtype=0&amp;src=http%3A%2F%2Fimages.china.cn%2Fattachement%2Fjpg%2Fsite1000%2F20150115%2F002564baeb7d16217ab748.jpg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84" y="3826977"/>
            <a:ext cx="4061798" cy="243027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42" name="Picture 4" descr="https://timgsa.baidu.com/timg?image&amp;quality=80&amp;size=b9999_10000&amp;sec=1492753946037&amp;di=9643d6171f79a4935b352088ecac9e6f&amp;imgtype=0&amp;src=http%3A%2F%2Fwww.chinadaily.com.cn%2Fhqzx%2Fimages%2Fattachement%2Fjpg%2Fsite1%2F20140115%2F0023ae9887481440b26821.jp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"/>
          <a:stretch>
            <a:fillRect/>
          </a:stretch>
        </p:blipFill>
        <p:spPr bwMode="auto">
          <a:xfrm>
            <a:off x="6721534" y="3826977"/>
            <a:ext cx="4634030" cy="243027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39" name="文本框 38"/>
          <p:cNvSpPr txBox="1"/>
          <p:nvPr/>
        </p:nvSpPr>
        <p:spPr>
          <a:xfrm>
            <a:off x="1674000" y="97200"/>
            <a:ext cx="4979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二、网络空间面临安全挑战 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2745190" y="1673826"/>
            <a:ext cx="5274585" cy="563126"/>
            <a:chOff x="914400" y="1720161"/>
            <a:chExt cx="4327304" cy="461992"/>
          </a:xfrm>
        </p:grpSpPr>
        <p:grpSp>
          <p:nvGrpSpPr>
            <p:cNvPr id="10" name="组合 9"/>
            <p:cNvGrpSpPr/>
            <p:nvPr/>
          </p:nvGrpSpPr>
          <p:grpSpPr>
            <a:xfrm>
              <a:off x="914400" y="1720161"/>
              <a:ext cx="4327304" cy="461992"/>
              <a:chOff x="914400" y="1682061"/>
              <a:chExt cx="4327304" cy="46199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914400" y="1736037"/>
                <a:ext cx="717550" cy="134038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965200" y="1682061"/>
                <a:ext cx="79375" cy="334063"/>
              </a:xfrm>
              <a:prstGeom prst="rect">
                <a:avLst/>
              </a:prstGeom>
              <a:gradFill>
                <a:gsLst>
                  <a:gs pos="0">
                    <a:srgbClr val="F76E37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a typeface="+mj-ea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004887" y="1765300"/>
                <a:ext cx="4236817" cy="37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3C6EC8"/>
                    </a:solidFill>
                    <a:ea typeface="+mj-ea"/>
                  </a:rPr>
                  <a:t>社会层面</a:t>
                </a:r>
                <a:r>
                  <a:rPr lang="en-US" altLang="zh-CN" sz="2400" dirty="0">
                    <a:solidFill>
                      <a:srgbClr val="3C6EC8"/>
                    </a:solidFill>
                    <a:ea typeface="+mj-ea"/>
                  </a:rPr>
                  <a:t>——</a:t>
                </a:r>
                <a:r>
                  <a:rPr lang="zh-CN" altLang="en-US" sz="2400" dirty="0">
                    <a:solidFill>
                      <a:srgbClr val="3C6EC8"/>
                    </a:solidFill>
                    <a:ea typeface="+mj-ea"/>
                  </a:rPr>
                  <a:t>相关金融企业风险较大</a:t>
                </a:r>
                <a:endParaRPr lang="zh-CN" altLang="en-US" sz="2400" dirty="0">
                  <a:solidFill>
                    <a:srgbClr val="3C6EC8"/>
                  </a:solidFill>
                  <a:ea typeface="+mj-ea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1012825" y="1812978"/>
              <a:ext cx="116681" cy="11668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+mj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33554" y="2889134"/>
            <a:ext cx="5241467" cy="435247"/>
            <a:chOff x="2994392" y="2085290"/>
            <a:chExt cx="5241467" cy="435247"/>
          </a:xfrm>
        </p:grpSpPr>
        <p:sp>
          <p:nvSpPr>
            <p:cNvPr id="18" name="矩形 17"/>
            <p:cNvSpPr/>
            <p:nvPr/>
          </p:nvSpPr>
          <p:spPr>
            <a:xfrm>
              <a:off x="3332336" y="2085290"/>
              <a:ext cx="4903523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C0000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非法用户洗钱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、黑产交易等违法犯罪行为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。</a:t>
              </a:r>
              <a:endParaRPr lang="zh-CN" altLang="en-US" sz="20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19" name="Group 51"/>
            <p:cNvGrpSpPr/>
            <p:nvPr/>
          </p:nvGrpSpPr>
          <p:grpSpPr bwMode="auto">
            <a:xfrm>
              <a:off x="2994392" y="2163023"/>
              <a:ext cx="273210" cy="302684"/>
              <a:chOff x="2744" y="-584"/>
              <a:chExt cx="634" cy="702"/>
            </a:xfrm>
          </p:grpSpPr>
          <p:sp>
            <p:nvSpPr>
              <p:cNvPr id="20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21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22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23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24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25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26" name="组合 25"/>
          <p:cNvGrpSpPr/>
          <p:nvPr/>
        </p:nvGrpSpPr>
        <p:grpSpPr>
          <a:xfrm>
            <a:off x="3433554" y="3352716"/>
            <a:ext cx="6917885" cy="435247"/>
            <a:chOff x="2994392" y="2962728"/>
            <a:chExt cx="6917885" cy="435247"/>
          </a:xfrm>
        </p:grpSpPr>
        <p:sp>
          <p:nvSpPr>
            <p:cNvPr id="27" name="矩形 26"/>
            <p:cNvSpPr/>
            <p:nvPr/>
          </p:nvSpPr>
          <p:spPr>
            <a:xfrm>
              <a:off x="3332337" y="2962728"/>
              <a:ext cx="6579940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C0000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隐私泄露风险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，隐私保护技术不成熟，存在隐私泄露风险。</a:t>
              </a:r>
              <a:endParaRPr lang="zh-CN" altLang="en-US" sz="20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28" name="Group 51"/>
            <p:cNvGrpSpPr/>
            <p:nvPr/>
          </p:nvGrpSpPr>
          <p:grpSpPr bwMode="auto">
            <a:xfrm>
              <a:off x="2994392" y="3034411"/>
              <a:ext cx="273210" cy="302684"/>
              <a:chOff x="2744" y="-584"/>
              <a:chExt cx="634" cy="702"/>
            </a:xfrm>
          </p:grpSpPr>
          <p:sp>
            <p:nvSpPr>
              <p:cNvPr id="29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30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31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10000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  <a:gs pos="27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32" name="Group 55"/>
                <p:cNvGrpSpPr/>
                <p:nvPr/>
              </p:nvGrpSpPr>
              <p:grpSpPr bwMode="auto">
                <a:xfrm>
                  <a:off x="2418" y="1168"/>
                  <a:ext cx="917" cy="297"/>
                  <a:chOff x="1423" y="1842"/>
                  <a:chExt cx="916" cy="296"/>
                </a:xfrm>
              </p:grpSpPr>
              <p:sp>
                <p:nvSpPr>
                  <p:cNvPr id="33" name="Freeform 56"/>
                  <p:cNvSpPr/>
                  <p:nvPr/>
                </p:nvSpPr>
                <p:spPr bwMode="auto">
                  <a:xfrm>
                    <a:off x="1423" y="1842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34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35" name="组合 34"/>
          <p:cNvGrpSpPr/>
          <p:nvPr/>
        </p:nvGrpSpPr>
        <p:grpSpPr>
          <a:xfrm>
            <a:off x="3433554" y="2425553"/>
            <a:ext cx="4987467" cy="435247"/>
            <a:chOff x="2994392" y="1577185"/>
            <a:chExt cx="4987467" cy="435247"/>
          </a:xfrm>
        </p:grpSpPr>
        <p:sp>
          <p:nvSpPr>
            <p:cNvPr id="36" name="矩形 35"/>
            <p:cNvSpPr/>
            <p:nvPr/>
          </p:nvSpPr>
          <p:spPr>
            <a:xfrm>
              <a:off x="3332336" y="1577185"/>
              <a:ext cx="4649523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C0000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非法企业融资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、炒币带来的市场风险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。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2994392" y="1682776"/>
              <a:ext cx="264745" cy="302955"/>
              <a:chOff x="9653234" y="2771751"/>
              <a:chExt cx="349200" cy="399600"/>
            </a:xfrm>
          </p:grpSpPr>
          <p:grpSp>
            <p:nvGrpSpPr>
              <p:cNvPr id="38" name="Group 58"/>
              <p:cNvGrpSpPr/>
              <p:nvPr/>
            </p:nvGrpSpPr>
            <p:grpSpPr bwMode="auto">
              <a:xfrm>
                <a:off x="9653234" y="2771751"/>
                <a:ext cx="349200" cy="399600"/>
                <a:chOff x="3061" y="-879"/>
                <a:chExt cx="614" cy="702"/>
              </a:xfrm>
            </p:grpSpPr>
            <p:sp>
              <p:nvSpPr>
                <p:cNvPr id="40" name="Oval 59"/>
                <p:cNvSpPr>
                  <a:spLocks noChangeArrowheads="1"/>
                </p:cNvSpPr>
                <p:nvPr/>
              </p:nvSpPr>
              <p:spPr bwMode="auto">
                <a:xfrm>
                  <a:off x="3061" y="-380"/>
                  <a:ext cx="590" cy="2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1750" cap="rnd" algn="ctr">
                  <a:noFill/>
                  <a:prstDash val="sysDot"/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>
                    <a:solidFill>
                      <a:srgbClr val="002060"/>
                    </a:solidFill>
                  </a:endParaRPr>
                </a:p>
              </p:txBody>
            </p:sp>
            <p:grpSp>
              <p:nvGrpSpPr>
                <p:cNvPr id="41" name="Group 60"/>
                <p:cNvGrpSpPr/>
                <p:nvPr/>
              </p:nvGrpSpPr>
              <p:grpSpPr bwMode="auto">
                <a:xfrm>
                  <a:off x="3062" y="-879"/>
                  <a:ext cx="613" cy="613"/>
                  <a:chOff x="2335" y="1139"/>
                  <a:chExt cx="1089" cy="1089"/>
                </a:xfrm>
              </p:grpSpPr>
              <p:sp>
                <p:nvSpPr>
                  <p:cNvPr id="42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2335" y="1139"/>
                    <a:ext cx="1089" cy="108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43" name="Freeform 63"/>
                  <p:cNvSpPr/>
                  <p:nvPr/>
                </p:nvSpPr>
                <p:spPr bwMode="auto">
                  <a:xfrm>
                    <a:off x="2419" y="1169"/>
                    <a:ext cx="917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</p:grpSp>
          </p:grpSp>
          <p:sp>
            <p:nvSpPr>
              <p:cNvPr id="39" name="Oval 57"/>
              <p:cNvSpPr>
                <a:spLocks noChangeArrowheads="1"/>
              </p:cNvSpPr>
              <p:nvPr/>
            </p:nvSpPr>
            <p:spPr bwMode="auto">
              <a:xfrm>
                <a:off x="9799651" y="2798037"/>
                <a:ext cx="72710" cy="65529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0">
                  <a:solidFill>
                    <a:srgbClr val="002060"/>
                  </a:solidFill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2779056" y="4221814"/>
            <a:ext cx="5274585" cy="563126"/>
            <a:chOff x="914400" y="1720161"/>
            <a:chExt cx="4327304" cy="461992"/>
          </a:xfrm>
        </p:grpSpPr>
        <p:grpSp>
          <p:nvGrpSpPr>
            <p:cNvPr id="55" name="组合 54"/>
            <p:cNvGrpSpPr/>
            <p:nvPr/>
          </p:nvGrpSpPr>
          <p:grpSpPr>
            <a:xfrm>
              <a:off x="914400" y="1720161"/>
              <a:ext cx="4327304" cy="461992"/>
              <a:chOff x="914400" y="1682061"/>
              <a:chExt cx="4327304" cy="461992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914400" y="1736037"/>
                <a:ext cx="717550" cy="134038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ea typeface="+mj-ea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965200" y="1682061"/>
                <a:ext cx="79375" cy="334063"/>
              </a:xfrm>
              <a:prstGeom prst="rect">
                <a:avLst/>
              </a:prstGeom>
              <a:gradFill>
                <a:gsLst>
                  <a:gs pos="0">
                    <a:srgbClr val="F76E37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a typeface="+mj-ea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1004887" y="1765300"/>
                <a:ext cx="4236817" cy="37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3C6EC8"/>
                    </a:solidFill>
                    <a:ea typeface="+mj-ea"/>
                  </a:rPr>
                  <a:t>监管层面</a:t>
                </a:r>
                <a:r>
                  <a:rPr lang="en-US" altLang="zh-CN" sz="2400" dirty="0">
                    <a:solidFill>
                      <a:srgbClr val="3C6EC8"/>
                    </a:solidFill>
                    <a:ea typeface="+mj-ea"/>
                  </a:rPr>
                  <a:t>——</a:t>
                </a:r>
                <a:r>
                  <a:rPr lang="zh-CN" altLang="en-US" sz="2400" dirty="0">
                    <a:solidFill>
                      <a:srgbClr val="3C6EC8"/>
                    </a:solidFill>
                    <a:ea typeface="+mj-ea"/>
                  </a:rPr>
                  <a:t>技术壁垒重重监管困难</a:t>
                </a:r>
                <a:endParaRPr lang="zh-CN" altLang="en-US" sz="2400" dirty="0">
                  <a:solidFill>
                    <a:srgbClr val="3C6EC8"/>
                  </a:solidFill>
                  <a:ea typeface="+mj-ea"/>
                </a:endParaRPr>
              </a:p>
            </p:txBody>
          </p:sp>
        </p:grpSp>
        <p:sp>
          <p:nvSpPr>
            <p:cNvPr id="56" name="矩形 55"/>
            <p:cNvSpPr/>
            <p:nvPr/>
          </p:nvSpPr>
          <p:spPr>
            <a:xfrm>
              <a:off x="1012825" y="1812978"/>
              <a:ext cx="116681" cy="11668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+mj-ea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467420" y="5437122"/>
            <a:ext cx="5241467" cy="435247"/>
            <a:chOff x="2994392" y="2085290"/>
            <a:chExt cx="5241467" cy="435247"/>
          </a:xfrm>
        </p:grpSpPr>
        <p:sp>
          <p:nvSpPr>
            <p:cNvPr id="66" name="矩形 65"/>
            <p:cNvSpPr/>
            <p:nvPr/>
          </p:nvSpPr>
          <p:spPr>
            <a:xfrm>
              <a:off x="3332336" y="2085290"/>
              <a:ext cx="4903523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C0000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隐私保护监管困难。</a:t>
              </a:r>
              <a:endParaRPr lang="zh-CN" altLang="en-US" sz="2000" dirty="0">
                <a:solidFill>
                  <a:srgbClr val="C0000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85" name="Group 51"/>
            <p:cNvGrpSpPr/>
            <p:nvPr/>
          </p:nvGrpSpPr>
          <p:grpSpPr bwMode="auto">
            <a:xfrm>
              <a:off x="2994392" y="2163023"/>
              <a:ext cx="273210" cy="302684"/>
              <a:chOff x="2744" y="-584"/>
              <a:chExt cx="634" cy="702"/>
            </a:xfrm>
          </p:grpSpPr>
          <p:sp>
            <p:nvSpPr>
              <p:cNvPr id="86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87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88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>
                    <a:solidFill>
                      <a:srgbClr val="C00000"/>
                    </a:solidFill>
                  </a:endParaRPr>
                </a:p>
              </p:txBody>
            </p:sp>
            <p:grpSp>
              <p:nvGrpSpPr>
                <p:cNvPr id="98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99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00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>
                      <a:solidFill>
                        <a:srgbClr val="C00000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110" name="组合 109"/>
          <p:cNvGrpSpPr/>
          <p:nvPr/>
        </p:nvGrpSpPr>
        <p:grpSpPr>
          <a:xfrm>
            <a:off x="3467420" y="4973541"/>
            <a:ext cx="4987467" cy="435247"/>
            <a:chOff x="2994392" y="1577185"/>
            <a:chExt cx="4987467" cy="435247"/>
          </a:xfrm>
        </p:grpSpPr>
        <p:sp>
          <p:nvSpPr>
            <p:cNvPr id="111" name="矩形 110"/>
            <p:cNvSpPr/>
            <p:nvPr/>
          </p:nvSpPr>
          <p:spPr>
            <a:xfrm>
              <a:off x="3332336" y="1577185"/>
              <a:ext cx="4649523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C0000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公链难以监管</a:t>
              </a:r>
              <a:r>
                <a:rPr lang="zh-CN" altLang="en-US" sz="2000" dirty="0">
                  <a:solidFill>
                    <a:srgbClr val="C0000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。</a:t>
              </a:r>
              <a:endParaRPr lang="zh-CN" altLang="en-US" sz="2000" dirty="0">
                <a:solidFill>
                  <a:srgbClr val="C0000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112" name="组合 111"/>
            <p:cNvGrpSpPr/>
            <p:nvPr/>
          </p:nvGrpSpPr>
          <p:grpSpPr>
            <a:xfrm>
              <a:off x="2994392" y="1682776"/>
              <a:ext cx="264745" cy="302955"/>
              <a:chOff x="9653234" y="2771751"/>
              <a:chExt cx="349200" cy="399600"/>
            </a:xfrm>
          </p:grpSpPr>
          <p:grpSp>
            <p:nvGrpSpPr>
              <p:cNvPr id="113" name="Group 58"/>
              <p:cNvGrpSpPr/>
              <p:nvPr/>
            </p:nvGrpSpPr>
            <p:grpSpPr bwMode="auto">
              <a:xfrm>
                <a:off x="9653234" y="2771751"/>
                <a:ext cx="349200" cy="399600"/>
                <a:chOff x="3061" y="-879"/>
                <a:chExt cx="614" cy="702"/>
              </a:xfrm>
            </p:grpSpPr>
            <p:sp>
              <p:nvSpPr>
                <p:cNvPr id="115" name="Oval 59"/>
                <p:cNvSpPr>
                  <a:spLocks noChangeArrowheads="1"/>
                </p:cNvSpPr>
                <p:nvPr/>
              </p:nvSpPr>
              <p:spPr bwMode="auto">
                <a:xfrm>
                  <a:off x="3061" y="-380"/>
                  <a:ext cx="590" cy="2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1750" cap="rnd" algn="ctr">
                  <a:noFill/>
                  <a:prstDash val="sysDot"/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>
                    <a:solidFill>
                      <a:srgbClr val="C00000"/>
                    </a:solidFill>
                  </a:endParaRPr>
                </a:p>
              </p:txBody>
            </p:sp>
            <p:grpSp>
              <p:nvGrpSpPr>
                <p:cNvPr id="116" name="Group 60"/>
                <p:cNvGrpSpPr/>
                <p:nvPr/>
              </p:nvGrpSpPr>
              <p:grpSpPr bwMode="auto">
                <a:xfrm>
                  <a:off x="3062" y="-879"/>
                  <a:ext cx="613" cy="613"/>
                  <a:chOff x="2335" y="1139"/>
                  <a:chExt cx="1089" cy="1089"/>
                </a:xfrm>
              </p:grpSpPr>
              <p:sp>
                <p:nvSpPr>
                  <p:cNvPr id="117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2335" y="1139"/>
                    <a:ext cx="1089" cy="108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18" name="Freeform 63"/>
                  <p:cNvSpPr/>
                  <p:nvPr/>
                </p:nvSpPr>
                <p:spPr bwMode="auto">
                  <a:xfrm>
                    <a:off x="2419" y="1169"/>
                    <a:ext cx="917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>
                      <a:solidFill>
                        <a:srgbClr val="C00000"/>
                      </a:solidFill>
                    </a:endParaRPr>
                  </a:p>
                </p:txBody>
              </p:sp>
            </p:grpSp>
          </p:grpSp>
          <p:sp>
            <p:nvSpPr>
              <p:cNvPr id="114" name="Oval 57"/>
              <p:cNvSpPr>
                <a:spLocks noChangeArrowheads="1"/>
              </p:cNvSpPr>
              <p:nvPr/>
            </p:nvSpPr>
            <p:spPr bwMode="auto">
              <a:xfrm>
                <a:off x="9799651" y="2798037"/>
                <a:ext cx="72710" cy="65529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73" name="文本框 72"/>
          <p:cNvSpPr txBox="1"/>
          <p:nvPr/>
        </p:nvSpPr>
        <p:spPr>
          <a:xfrm>
            <a:off x="1674000" y="97200"/>
            <a:ext cx="4979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二、网络空间面临安全挑战 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944000" y="970095"/>
            <a:ext cx="3779670" cy="492443"/>
            <a:chOff x="709057" y="2645517"/>
            <a:chExt cx="4232853" cy="551487"/>
          </a:xfrm>
        </p:grpSpPr>
        <p:sp>
          <p:nvSpPr>
            <p:cNvPr id="75" name="矩形 74"/>
            <p:cNvSpPr/>
            <p:nvPr/>
          </p:nvSpPr>
          <p:spPr>
            <a:xfrm>
              <a:off x="888000" y="2645517"/>
              <a:ext cx="4053910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6.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区块链技术安全挑战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709057" y="2662078"/>
              <a:ext cx="4053647" cy="498556"/>
              <a:chOff x="998029" y="699619"/>
              <a:chExt cx="5515512" cy="678350"/>
            </a:xfrm>
          </p:grpSpPr>
          <p:cxnSp>
            <p:nvCxnSpPr>
              <p:cNvPr id="77" name="直接连接符 76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flipH="1">
                <a:off x="998031" y="1331691"/>
                <a:ext cx="5515510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矩形 79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944000" y="970095"/>
            <a:ext cx="3380889" cy="492443"/>
            <a:chOff x="709057" y="2645517"/>
            <a:chExt cx="3786260" cy="551487"/>
          </a:xfrm>
        </p:grpSpPr>
        <p:sp>
          <p:nvSpPr>
            <p:cNvPr id="18" name="矩形 17"/>
            <p:cNvSpPr/>
            <p:nvPr/>
          </p:nvSpPr>
          <p:spPr>
            <a:xfrm>
              <a:off x="888000" y="2645517"/>
              <a:ext cx="3607317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7.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黑灰产业安全挑战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709057" y="2662078"/>
              <a:ext cx="3786260" cy="498556"/>
              <a:chOff x="998029" y="699619"/>
              <a:chExt cx="5151697" cy="678350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H="1">
                <a:off x="998031" y="1331691"/>
                <a:ext cx="5151695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矩形 27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2712903" y="1714589"/>
            <a:ext cx="8144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002060"/>
                </a:solidFill>
                <a:ea typeface="思源黑体 CN Regular" panose="020B0500000000000000" pitchFamily="34" charset="-122"/>
              </a:rPr>
              <a:t>随着互联网发展，</a:t>
            </a:r>
            <a:r>
              <a:rPr kumimoji="1" lang="zh-CN" altLang="en-US" sz="2400" dirty="0">
                <a:solidFill>
                  <a:srgbClr val="C00000"/>
                </a:solidFill>
                <a:ea typeface="思源黑体 CN Regular" panose="020B0500000000000000" pitchFamily="34" charset="-122"/>
              </a:rPr>
              <a:t>黑灰产</a:t>
            </a:r>
            <a:r>
              <a:rPr kumimoji="1" lang="zh-CN" altLang="en-US" sz="2400" dirty="0">
                <a:solidFill>
                  <a:srgbClr val="002060"/>
                </a:solidFill>
                <a:ea typeface="思源黑体 CN Regular" panose="020B0500000000000000" pitchFamily="34" charset="-122"/>
              </a:rPr>
              <a:t>逐渐发展为产业链。我国</a:t>
            </a:r>
            <a:r>
              <a:rPr kumimoji="1" lang="en-US" altLang="zh-CN" sz="2400" dirty="0">
                <a:solidFill>
                  <a:srgbClr val="002060"/>
                </a:solidFill>
                <a:ea typeface="思源黑体 CN Regular" panose="020B0500000000000000" pitchFamily="34" charset="-122"/>
              </a:rPr>
              <a:t>2021</a:t>
            </a:r>
            <a:r>
              <a:rPr kumimoji="1" lang="zh-CN" altLang="en-US" sz="2400" dirty="0">
                <a:solidFill>
                  <a:srgbClr val="002060"/>
                </a:solidFill>
                <a:ea typeface="思源黑体 CN Regular" panose="020B0500000000000000" pitchFamily="34" charset="-122"/>
              </a:rPr>
              <a:t>年的黑灰产行业已达到</a:t>
            </a:r>
            <a:r>
              <a:rPr kumimoji="1" lang="zh-CN" altLang="en-US" sz="2400" dirty="0">
                <a:solidFill>
                  <a:srgbClr val="C00000"/>
                </a:solidFill>
                <a:ea typeface="思源黑体 CN Regular" panose="020B0500000000000000" pitchFamily="34" charset="-122"/>
              </a:rPr>
              <a:t>千亿元规模</a:t>
            </a:r>
            <a:r>
              <a:rPr kumimoji="1" lang="zh-CN" altLang="en-US" sz="2400" dirty="0">
                <a:solidFill>
                  <a:srgbClr val="002060"/>
                </a:solidFill>
                <a:ea typeface="思源黑体 CN Regular" panose="020B0500000000000000" pitchFamily="34" charset="-122"/>
              </a:rPr>
              <a:t>。黑灰产业呈现出：</a:t>
            </a:r>
            <a:endParaRPr kumimoji="1" lang="zh-CN" altLang="en-US" sz="2400" dirty="0">
              <a:solidFill>
                <a:srgbClr val="002060"/>
              </a:solidFill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2904" y="2574288"/>
            <a:ext cx="5311242" cy="1064025"/>
            <a:chOff x="997206" y="2450358"/>
            <a:chExt cx="5311242" cy="1064025"/>
          </a:xfrm>
        </p:grpSpPr>
        <p:grpSp>
          <p:nvGrpSpPr>
            <p:cNvPr id="19" name="组合 18"/>
            <p:cNvGrpSpPr/>
            <p:nvPr/>
          </p:nvGrpSpPr>
          <p:grpSpPr>
            <a:xfrm>
              <a:off x="997206" y="2450358"/>
              <a:ext cx="4869330" cy="925964"/>
              <a:chOff x="3030397" y="2307879"/>
              <a:chExt cx="5179552" cy="841787"/>
            </a:xfrm>
          </p:grpSpPr>
          <p:cxnSp>
            <p:nvCxnSpPr>
              <p:cNvPr id="30" name="Straight Connector 170"/>
              <p:cNvCxnSpPr/>
              <p:nvPr/>
            </p:nvCxnSpPr>
            <p:spPr>
              <a:xfrm>
                <a:off x="3030397" y="2311310"/>
                <a:ext cx="5179552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170"/>
              <p:cNvCxnSpPr/>
              <p:nvPr/>
            </p:nvCxnSpPr>
            <p:spPr>
              <a:xfrm>
                <a:off x="3030397" y="2307879"/>
                <a:ext cx="0" cy="8417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矩形 28"/>
            <p:cNvSpPr/>
            <p:nvPr/>
          </p:nvSpPr>
          <p:spPr>
            <a:xfrm>
              <a:off x="1038302" y="2498720"/>
              <a:ext cx="527014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领域不断细分，自动化程度不断提高。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对新兴领域敏感。</a:t>
              </a:r>
              <a:endParaRPr lang="en-US" altLang="zh-CN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逐步与人工智能相结合的发展趋势。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pic>
        <p:nvPicPr>
          <p:cNvPr id="34" name="图片 3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917" y="3888025"/>
            <a:ext cx="3009111" cy="2182871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图片 3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97" y="3888025"/>
            <a:ext cx="2821351" cy="2182871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图片 3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404" y="3888025"/>
            <a:ext cx="2852716" cy="2182871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文本框 31"/>
          <p:cNvSpPr txBox="1"/>
          <p:nvPr/>
        </p:nvSpPr>
        <p:spPr>
          <a:xfrm>
            <a:off x="1674000" y="97200"/>
            <a:ext cx="4979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二、网络空间面临安全挑战 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3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5000"/>
          <a:stretch>
            <a:fillRect/>
          </a:stretch>
        </p:blipFill>
        <p:spPr>
          <a:xfrm>
            <a:off x="2470678" y="1694833"/>
            <a:ext cx="3306731" cy="20809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377" y="1694833"/>
            <a:ext cx="3306731" cy="20809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6" name="图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78" y="4006765"/>
            <a:ext cx="3306731" cy="20809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7" name="图片 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7"/>
          <a:stretch>
            <a:fillRect/>
          </a:stretch>
        </p:blipFill>
        <p:spPr>
          <a:xfrm>
            <a:off x="7219377" y="4006765"/>
            <a:ext cx="3306731" cy="20809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miter lim="800000"/>
            <a:headEnd/>
            <a:tailEnd/>
          </a:ln>
        </p:spPr>
      </p:pic>
      <p:grpSp>
        <p:nvGrpSpPr>
          <p:cNvPr id="12" name="组合 11"/>
          <p:cNvGrpSpPr/>
          <p:nvPr/>
        </p:nvGrpSpPr>
        <p:grpSpPr>
          <a:xfrm>
            <a:off x="5762072" y="1694836"/>
            <a:ext cx="492443" cy="2080960"/>
            <a:chOff x="6668208" y="1187447"/>
            <a:chExt cx="492443" cy="2499869"/>
          </a:xfrm>
        </p:grpSpPr>
        <p:sp>
          <p:nvSpPr>
            <p:cNvPr id="16" name="矩形 15"/>
            <p:cNvSpPr/>
            <p:nvPr/>
          </p:nvSpPr>
          <p:spPr>
            <a:xfrm rot="5400000">
              <a:off x="5664494" y="2206549"/>
              <a:ext cx="2499869" cy="461665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B0F0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668208" y="1358226"/>
              <a:ext cx="492443" cy="215830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</a:rPr>
                <a:t>黑帽</a:t>
              </a:r>
              <a:r>
                <a:rPr lang="en-US" altLang="zh-CN" sz="2000" dirty="0">
                  <a:solidFill>
                    <a:srgbClr val="002060"/>
                  </a:solidFill>
                </a:rPr>
                <a:t>SEO</a:t>
              </a:r>
              <a:endParaRPr lang="en-US" altLang="zh-CN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0510869" y="1694833"/>
            <a:ext cx="492443" cy="2080960"/>
            <a:chOff x="6668209" y="1187447"/>
            <a:chExt cx="492443" cy="2499869"/>
          </a:xfrm>
        </p:grpSpPr>
        <p:sp>
          <p:nvSpPr>
            <p:cNvPr id="21" name="矩形 20"/>
            <p:cNvSpPr/>
            <p:nvPr/>
          </p:nvSpPr>
          <p:spPr>
            <a:xfrm rot="5400000">
              <a:off x="5664494" y="2206549"/>
              <a:ext cx="2499869" cy="461665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B0F0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668209" y="1358226"/>
              <a:ext cx="492443" cy="215830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</a:rPr>
                <a:t>虚假流量</a:t>
              </a:r>
              <a:endParaRPr lang="zh-CN" altLang="en-US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762073" y="4006765"/>
            <a:ext cx="492443" cy="2080960"/>
            <a:chOff x="6668209" y="1187447"/>
            <a:chExt cx="492443" cy="2499869"/>
          </a:xfrm>
        </p:grpSpPr>
        <p:sp>
          <p:nvSpPr>
            <p:cNvPr id="32" name="矩形 31"/>
            <p:cNvSpPr/>
            <p:nvPr/>
          </p:nvSpPr>
          <p:spPr>
            <a:xfrm rot="5400000">
              <a:off x="5664494" y="2206549"/>
              <a:ext cx="2499869" cy="461665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B0F0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668209" y="1358226"/>
              <a:ext cx="492443" cy="215830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</a:rPr>
                <a:t>技术威胁</a:t>
              </a:r>
              <a:endParaRPr lang="zh-CN" altLang="en-US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0510870" y="4006765"/>
            <a:ext cx="492443" cy="2080960"/>
            <a:chOff x="6668210" y="1187447"/>
            <a:chExt cx="492443" cy="2499869"/>
          </a:xfrm>
        </p:grpSpPr>
        <p:sp>
          <p:nvSpPr>
            <p:cNvPr id="36" name="矩形 35"/>
            <p:cNvSpPr/>
            <p:nvPr/>
          </p:nvSpPr>
          <p:spPr>
            <a:xfrm rot="5400000">
              <a:off x="5664494" y="2206549"/>
              <a:ext cx="2499869" cy="461665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B0F0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668210" y="1358226"/>
              <a:ext cx="492443" cy="215830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</a:rPr>
                <a:t>暗网交易</a:t>
              </a:r>
              <a:endParaRPr lang="zh-CN" altLang="en-US" sz="2000" dirty="0">
                <a:solidFill>
                  <a:srgbClr val="002060"/>
                </a:solidFill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1674000" y="97200"/>
            <a:ext cx="4979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二、网络空间面临安全挑战 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944000" y="970095"/>
            <a:ext cx="3380889" cy="492443"/>
            <a:chOff x="709057" y="2645517"/>
            <a:chExt cx="3786260" cy="551487"/>
          </a:xfrm>
        </p:grpSpPr>
        <p:sp>
          <p:nvSpPr>
            <p:cNvPr id="43" name="矩形 42"/>
            <p:cNvSpPr/>
            <p:nvPr/>
          </p:nvSpPr>
          <p:spPr>
            <a:xfrm>
              <a:off x="888000" y="2645517"/>
              <a:ext cx="3607317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7.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黑灰产业安全挑战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709057" y="2662078"/>
              <a:ext cx="3786260" cy="498556"/>
              <a:chOff x="998029" y="699619"/>
              <a:chExt cx="5151697" cy="678350"/>
            </a:xfrm>
          </p:grpSpPr>
          <p:cxnSp>
            <p:nvCxnSpPr>
              <p:cNvPr id="45" name="直接连接符 44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H="1">
                <a:off x="998031" y="1331691"/>
                <a:ext cx="5151695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矩形 47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211846" y="1435796"/>
            <a:ext cx="3310777" cy="1015765"/>
            <a:chOff x="2158307" y="1795418"/>
            <a:chExt cx="1531907" cy="1229303"/>
          </a:xfrm>
        </p:grpSpPr>
        <p:sp>
          <p:nvSpPr>
            <p:cNvPr id="3" name="矩形 2"/>
            <p:cNvSpPr/>
            <p:nvPr/>
          </p:nvSpPr>
          <p:spPr>
            <a:xfrm>
              <a:off x="2208064" y="2202176"/>
              <a:ext cx="1405949" cy="399198"/>
            </a:xfrm>
            <a:prstGeom prst="rect">
              <a:avLst/>
            </a:prstGeom>
            <a:solidFill>
              <a:srgbClr val="3254A4"/>
            </a:solidFill>
            <a:ln>
              <a:solidFill>
                <a:srgbClr val="325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208065" y="1795418"/>
              <a:ext cx="1405949" cy="1229179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威胁用户隐私与财产安全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158307" y="2150357"/>
              <a:ext cx="1531907" cy="874364"/>
              <a:chOff x="3030397" y="1810402"/>
              <a:chExt cx="1531907" cy="874364"/>
            </a:xfrm>
          </p:grpSpPr>
          <p:cxnSp>
            <p:nvCxnSpPr>
              <p:cNvPr id="6" name="Straight Connector 170"/>
              <p:cNvCxnSpPr/>
              <p:nvPr/>
            </p:nvCxnSpPr>
            <p:spPr>
              <a:xfrm>
                <a:off x="3030397" y="2311310"/>
                <a:ext cx="1531907" cy="0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170"/>
              <p:cNvCxnSpPr/>
              <p:nvPr/>
            </p:nvCxnSpPr>
            <p:spPr>
              <a:xfrm>
                <a:off x="3030397" y="1810402"/>
                <a:ext cx="0" cy="874364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矩形 7"/>
          <p:cNvSpPr/>
          <p:nvPr/>
        </p:nvSpPr>
        <p:spPr>
          <a:xfrm>
            <a:off x="2223420" y="2158450"/>
            <a:ext cx="9354564" cy="98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altLang="zh-CN" dirty="0">
                <a:solidFill>
                  <a:srgbClr val="002060"/>
                </a:solidFill>
              </a:rPr>
              <a:t>2017</a:t>
            </a:r>
            <a:r>
              <a:rPr lang="zh-CN" altLang="en-US" dirty="0">
                <a:solidFill>
                  <a:srgbClr val="002060"/>
                </a:solidFill>
              </a:rPr>
              <a:t>年公安部破获的一起特大公民信息被盗案中，</a:t>
            </a:r>
            <a:r>
              <a:rPr lang="en-US" altLang="zh-CN" dirty="0">
                <a:solidFill>
                  <a:srgbClr val="002060"/>
                </a:solidFill>
              </a:rPr>
              <a:t>50</a:t>
            </a:r>
            <a:r>
              <a:rPr lang="zh-CN" altLang="en-US" dirty="0">
                <a:solidFill>
                  <a:srgbClr val="002060"/>
                </a:solidFill>
              </a:rPr>
              <a:t>亿条公民信息被泄露；在“吴某等</a:t>
            </a:r>
            <a:r>
              <a:rPr lang="en-US" altLang="zh-CN" dirty="0">
                <a:solidFill>
                  <a:srgbClr val="002060"/>
                </a:solidFill>
              </a:rPr>
              <a:t>19</a:t>
            </a:r>
            <a:r>
              <a:rPr lang="zh-CN" altLang="en-US" dirty="0">
                <a:solidFill>
                  <a:srgbClr val="002060"/>
                </a:solidFill>
              </a:rPr>
              <a:t>人非法控制计算机信息系统、侵犯公民个人信息案”中，通过非法出售手机号码和对应的验证码，获利人民币</a:t>
            </a:r>
            <a:r>
              <a:rPr lang="en-US" altLang="zh-CN" dirty="0">
                <a:solidFill>
                  <a:srgbClr val="002060"/>
                </a:solidFill>
              </a:rPr>
              <a:t>790</a:t>
            </a:r>
            <a:r>
              <a:rPr lang="zh-CN" altLang="en-US" dirty="0">
                <a:solidFill>
                  <a:srgbClr val="002060"/>
                </a:solidFill>
              </a:rPr>
              <a:t>余万元。</a:t>
            </a:r>
            <a:endParaRPr lang="zh-CN" altLang="en-US" dirty="0">
              <a:solidFill>
                <a:srgbClr val="002060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11846" y="3302123"/>
            <a:ext cx="3310777" cy="738765"/>
            <a:chOff x="2158307" y="2130650"/>
            <a:chExt cx="1531907" cy="894071"/>
          </a:xfrm>
        </p:grpSpPr>
        <p:sp>
          <p:nvSpPr>
            <p:cNvPr id="10" name="矩形 9"/>
            <p:cNvSpPr/>
            <p:nvPr/>
          </p:nvSpPr>
          <p:spPr>
            <a:xfrm>
              <a:off x="2208064" y="2202176"/>
              <a:ext cx="1405949" cy="399198"/>
            </a:xfrm>
            <a:prstGeom prst="rect">
              <a:avLst/>
            </a:prstGeom>
            <a:solidFill>
              <a:srgbClr val="3254A4"/>
            </a:solidFill>
            <a:ln>
              <a:solidFill>
                <a:srgbClr val="325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208065" y="2130650"/>
              <a:ext cx="1405949" cy="558718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侵害企业经济利益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158307" y="2150357"/>
              <a:ext cx="1531907" cy="874364"/>
              <a:chOff x="3030397" y="1810402"/>
              <a:chExt cx="1531907" cy="874364"/>
            </a:xfrm>
          </p:grpSpPr>
          <p:cxnSp>
            <p:nvCxnSpPr>
              <p:cNvPr id="16" name="Straight Connector 170"/>
              <p:cNvCxnSpPr/>
              <p:nvPr/>
            </p:nvCxnSpPr>
            <p:spPr>
              <a:xfrm>
                <a:off x="3030397" y="2311310"/>
                <a:ext cx="1531907" cy="0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70"/>
              <p:cNvCxnSpPr/>
              <p:nvPr/>
            </p:nvCxnSpPr>
            <p:spPr>
              <a:xfrm>
                <a:off x="3030397" y="1810402"/>
                <a:ext cx="0" cy="874364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矩形 18"/>
          <p:cNvSpPr/>
          <p:nvPr/>
        </p:nvSpPr>
        <p:spPr>
          <a:xfrm>
            <a:off x="2223420" y="3747777"/>
            <a:ext cx="6543629" cy="98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None/>
            </a:pPr>
            <a:r>
              <a:rPr lang="zh-CN" altLang="en-US" dirty="0">
                <a:solidFill>
                  <a:srgbClr val="002060"/>
                </a:solidFill>
              </a:rPr>
              <a:t>针对电商平台进行的营销活动，黑灰产通过各种技术“合法”获取大量的“有效”账号，并通过所掌握的账号来“薅羊毛”，获取巨额利益。</a:t>
            </a:r>
            <a:endParaRPr lang="zh-CN" altLang="en-US" dirty="0">
              <a:solidFill>
                <a:srgbClr val="002060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211846" y="4907732"/>
            <a:ext cx="3310777" cy="722481"/>
            <a:chOff x="2158307" y="2150357"/>
            <a:chExt cx="1531907" cy="874364"/>
          </a:xfrm>
        </p:grpSpPr>
        <p:sp>
          <p:nvSpPr>
            <p:cNvPr id="21" name="矩形 20"/>
            <p:cNvSpPr/>
            <p:nvPr/>
          </p:nvSpPr>
          <p:spPr>
            <a:xfrm>
              <a:off x="2208064" y="2202176"/>
              <a:ext cx="1405949" cy="399198"/>
            </a:xfrm>
            <a:prstGeom prst="rect">
              <a:avLst/>
            </a:prstGeom>
            <a:solidFill>
              <a:srgbClr val="3254A4"/>
            </a:solidFill>
            <a:ln>
              <a:solidFill>
                <a:srgbClr val="325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208065" y="2167897"/>
              <a:ext cx="1405949" cy="484223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挑战市场秩序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2158307" y="2150357"/>
              <a:ext cx="1531907" cy="874364"/>
              <a:chOff x="3030397" y="1810402"/>
              <a:chExt cx="1531907" cy="874364"/>
            </a:xfrm>
          </p:grpSpPr>
          <p:cxnSp>
            <p:nvCxnSpPr>
              <p:cNvPr id="29" name="Straight Connector 170"/>
              <p:cNvCxnSpPr/>
              <p:nvPr/>
            </p:nvCxnSpPr>
            <p:spPr>
              <a:xfrm>
                <a:off x="3030397" y="2311310"/>
                <a:ext cx="1531907" cy="0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170"/>
              <p:cNvCxnSpPr/>
              <p:nvPr/>
            </p:nvCxnSpPr>
            <p:spPr>
              <a:xfrm>
                <a:off x="3030397" y="1810402"/>
                <a:ext cx="0" cy="874364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矩形 30"/>
          <p:cNvSpPr/>
          <p:nvPr/>
        </p:nvSpPr>
        <p:spPr>
          <a:xfrm>
            <a:off x="2223420" y="5337103"/>
            <a:ext cx="6543629" cy="684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None/>
            </a:pPr>
            <a:r>
              <a:rPr lang="zh-CN" altLang="en-US" dirty="0">
                <a:solidFill>
                  <a:srgbClr val="002060"/>
                </a:solidFill>
              </a:rPr>
              <a:t>据</a:t>
            </a:r>
            <a:r>
              <a:rPr lang="en-US" altLang="zh-CN" dirty="0">
                <a:solidFill>
                  <a:srgbClr val="002060"/>
                </a:solidFill>
              </a:rPr>
              <a:t>2020</a:t>
            </a:r>
            <a:r>
              <a:rPr lang="zh-CN" altLang="en-US" dirty="0">
                <a:solidFill>
                  <a:srgbClr val="002060"/>
                </a:solidFill>
              </a:rPr>
              <a:t>年</a:t>
            </a:r>
            <a:r>
              <a:rPr lang="en-US" altLang="zh-CN" dirty="0">
                <a:solidFill>
                  <a:srgbClr val="002060"/>
                </a:solidFill>
              </a:rPr>
              <a:t>10</a:t>
            </a:r>
            <a:r>
              <a:rPr lang="zh-CN" altLang="en-US" dirty="0">
                <a:solidFill>
                  <a:srgbClr val="002060"/>
                </a:solidFill>
              </a:rPr>
              <a:t>月</a:t>
            </a:r>
            <a:r>
              <a:rPr lang="en-US" altLang="zh-CN" dirty="0">
                <a:solidFill>
                  <a:srgbClr val="002060"/>
                </a:solidFill>
              </a:rPr>
              <a:t>《</a:t>
            </a:r>
            <a:r>
              <a:rPr lang="zh-CN" altLang="en-US" dirty="0">
                <a:solidFill>
                  <a:srgbClr val="002060"/>
                </a:solidFill>
              </a:rPr>
              <a:t>法治日报</a:t>
            </a:r>
            <a:r>
              <a:rPr lang="en-US" altLang="zh-CN" dirty="0">
                <a:solidFill>
                  <a:srgbClr val="002060"/>
                </a:solidFill>
              </a:rPr>
              <a:t>》</a:t>
            </a:r>
            <a:r>
              <a:rPr lang="zh-CN" altLang="en-US" dirty="0">
                <a:solidFill>
                  <a:srgbClr val="002060"/>
                </a:solidFill>
              </a:rPr>
              <a:t>报道，我国目前各类刷量平台已超过上千家，国内刷量产业的人员规模累计达到</a:t>
            </a:r>
            <a:r>
              <a:rPr lang="en-US" altLang="zh-CN" dirty="0">
                <a:solidFill>
                  <a:srgbClr val="002060"/>
                </a:solidFill>
              </a:rPr>
              <a:t>900</a:t>
            </a:r>
            <a:r>
              <a:rPr lang="zh-CN" altLang="en-US" dirty="0">
                <a:solidFill>
                  <a:srgbClr val="002060"/>
                </a:solidFill>
              </a:rPr>
              <a:t>多万人。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32" name="图片 31"/>
          <p:cNvPicPr/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7756"/>
          <a:stretch>
            <a:fillRect/>
          </a:stretch>
        </p:blipFill>
        <p:spPr>
          <a:xfrm>
            <a:off x="9083743" y="2898292"/>
            <a:ext cx="2312483" cy="145659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33" name="图片 3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743" y="4565375"/>
            <a:ext cx="2312483" cy="145659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39" name="文本框 38"/>
          <p:cNvSpPr txBox="1"/>
          <p:nvPr/>
        </p:nvSpPr>
        <p:spPr>
          <a:xfrm>
            <a:off x="1674000" y="97200"/>
            <a:ext cx="4979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二、网络空间面临安全挑战 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944000" y="970095"/>
            <a:ext cx="3380889" cy="492443"/>
            <a:chOff x="709057" y="2645517"/>
            <a:chExt cx="3786260" cy="551487"/>
          </a:xfrm>
        </p:grpSpPr>
        <p:sp>
          <p:nvSpPr>
            <p:cNvPr id="35" name="矩形 34"/>
            <p:cNvSpPr/>
            <p:nvPr/>
          </p:nvSpPr>
          <p:spPr>
            <a:xfrm>
              <a:off x="888000" y="2645517"/>
              <a:ext cx="3607317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7.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黑灰产业安全挑战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709057" y="2662078"/>
              <a:ext cx="3786260" cy="498556"/>
              <a:chOff x="998029" y="699619"/>
              <a:chExt cx="5151697" cy="678350"/>
            </a:xfrm>
          </p:grpSpPr>
          <p:cxnSp>
            <p:nvCxnSpPr>
              <p:cNvPr id="37" name="直接连接符 36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H="1">
                <a:off x="998031" y="1331691"/>
                <a:ext cx="5151695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矩形 40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19" grpId="0"/>
      <p:bldP spid="31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4912830" y="1209855"/>
            <a:ext cx="3732744" cy="592607"/>
            <a:chOff x="4738231" y="3802380"/>
            <a:chExt cx="5477255" cy="406244"/>
          </a:xfrm>
        </p:grpSpPr>
        <p:grpSp>
          <p:nvGrpSpPr>
            <p:cNvPr id="35" name="组合 34"/>
            <p:cNvGrpSpPr/>
            <p:nvPr/>
          </p:nvGrpSpPr>
          <p:grpSpPr>
            <a:xfrm flipV="1">
              <a:off x="4738231" y="3802380"/>
              <a:ext cx="5477255" cy="406244"/>
              <a:chOff x="3091361" y="4002971"/>
              <a:chExt cx="2906584" cy="623600"/>
            </a:xfrm>
          </p:grpSpPr>
          <p:sp>
            <p:nvSpPr>
              <p:cNvPr id="37" name="PA_库_椭圆 25"/>
              <p:cNvSpPr/>
              <p:nvPr>
                <p:custDataLst>
                  <p:tags r:id="rId1"/>
                </p:custDataLst>
              </p:nvPr>
            </p:nvSpPr>
            <p:spPr>
              <a:xfrm>
                <a:off x="3091361" y="4002971"/>
                <a:ext cx="2906584" cy="62360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noFill/>
              </a:ln>
              <a:scene3d>
                <a:camera prst="orthographicFront"/>
                <a:lightRig rig="harsh" dir="t"/>
              </a:scene3d>
              <a:sp3d extrusionH="76200" prstMaterial="matte">
                <a:bevelT w="19050" h="107950"/>
                <a:bevelB w="101600"/>
                <a:extrusionClr>
                  <a:schemeClr val="bg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 dirty="0">
                  <a:cs typeface="+mn-ea"/>
                  <a:sym typeface="+mn-lt"/>
                </a:endParaRPr>
              </a:p>
            </p:txBody>
          </p:sp>
          <p:sp>
            <p:nvSpPr>
              <p:cNvPr id="38" name="PA_库_椭圆 25"/>
              <p:cNvSpPr/>
              <p:nvPr>
                <p:custDataLst>
                  <p:tags r:id="rId2"/>
                </p:custDataLst>
              </p:nvPr>
            </p:nvSpPr>
            <p:spPr>
              <a:xfrm>
                <a:off x="3133315" y="4048146"/>
                <a:ext cx="2822675" cy="533252"/>
              </a:xfrm>
              <a:prstGeom prst="roundRect">
                <a:avLst>
                  <a:gd name="adj" fmla="val 50000"/>
                </a:avLst>
              </a:prstGeom>
              <a:solidFill>
                <a:srgbClr val="2F5597"/>
              </a:solidFill>
              <a:ln w="254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harsh" dir="t"/>
              </a:scene3d>
              <a:sp3d extrusionH="76200" prstMaterial="matte">
                <a:bevelT w="19050" h="107950"/>
                <a:bevelB w="101600"/>
                <a:extrusionClr>
                  <a:schemeClr val="bg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 dirty="0">
                  <a:cs typeface="+mn-ea"/>
                  <a:sym typeface="+mn-lt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5010517" y="3847261"/>
              <a:ext cx="4932682" cy="31648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网络安全发展态势</a:t>
              </a:r>
              <a:endParaRPr kumimoji="0" lang="zh-CN" altLang="en-US" sz="24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156375" y="2175514"/>
            <a:ext cx="4207244" cy="504050"/>
            <a:chOff x="997206" y="2450358"/>
            <a:chExt cx="1333647" cy="414575"/>
          </a:xfrm>
        </p:grpSpPr>
        <p:grpSp>
          <p:nvGrpSpPr>
            <p:cNvPr id="40" name="组合 39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42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矩形 40"/>
            <p:cNvSpPr/>
            <p:nvPr/>
          </p:nvSpPr>
          <p:spPr>
            <a:xfrm>
              <a:off x="1018301" y="2502874"/>
              <a:ext cx="1292551" cy="3290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计算机病毒层出不穷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pic>
        <p:nvPicPr>
          <p:cNvPr id="58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-521" t="9599" r="-1020" b="22286"/>
          <a:stretch>
            <a:fillRect/>
          </a:stretch>
        </p:blipFill>
        <p:spPr bwMode="auto">
          <a:xfrm>
            <a:off x="6652718" y="2134117"/>
            <a:ext cx="2328152" cy="1561762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38402" y="2134116"/>
            <a:ext cx="2328152" cy="1561763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2" descr="http://www.timedg.com/shuma/image/attachement/jpg/site1/20081030/001a4bb61cb10a7370ec0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52718" y="3837414"/>
            <a:ext cx="2328152" cy="1703698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" descr="http://img1.gtimg.com/news/pics/hv1/88/239/755/49154908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38402" y="3837414"/>
            <a:ext cx="2328152" cy="1695630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7" name="组合 76"/>
          <p:cNvGrpSpPr/>
          <p:nvPr/>
        </p:nvGrpSpPr>
        <p:grpSpPr>
          <a:xfrm>
            <a:off x="2156375" y="3115564"/>
            <a:ext cx="4207244" cy="504050"/>
            <a:chOff x="997206" y="2450358"/>
            <a:chExt cx="1333647" cy="414575"/>
          </a:xfrm>
        </p:grpSpPr>
        <p:grpSp>
          <p:nvGrpSpPr>
            <p:cNvPr id="78" name="组合 77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80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矩形 78"/>
            <p:cNvSpPr/>
            <p:nvPr/>
          </p:nvSpPr>
          <p:spPr>
            <a:xfrm>
              <a:off x="1018301" y="2502874"/>
              <a:ext cx="1292551" cy="3290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黑客攻势逐年攀升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2156375" y="4055614"/>
            <a:ext cx="4207244" cy="504050"/>
            <a:chOff x="997206" y="2450358"/>
            <a:chExt cx="1333647" cy="414575"/>
          </a:xfrm>
        </p:grpSpPr>
        <p:grpSp>
          <p:nvGrpSpPr>
            <p:cNvPr id="85" name="组合 84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87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矩形 85"/>
            <p:cNvSpPr/>
            <p:nvPr/>
          </p:nvSpPr>
          <p:spPr>
            <a:xfrm>
              <a:off x="1018301" y="2502874"/>
              <a:ext cx="1292551" cy="3290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系统存在安全漏洞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2156375" y="4995664"/>
            <a:ext cx="4207244" cy="504050"/>
            <a:chOff x="997206" y="2450358"/>
            <a:chExt cx="1333647" cy="414575"/>
          </a:xfrm>
        </p:grpSpPr>
        <p:grpSp>
          <p:nvGrpSpPr>
            <p:cNvPr id="92" name="组合 91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94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矩形 92"/>
            <p:cNvSpPr/>
            <p:nvPr/>
          </p:nvSpPr>
          <p:spPr>
            <a:xfrm>
              <a:off x="1018301" y="2502874"/>
              <a:ext cx="1292551" cy="3290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各国军方加紧信息战研究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1674000" y="97200"/>
            <a:ext cx="4979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二、网络空间面临安全挑战 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4912830" y="1003614"/>
            <a:ext cx="3732744" cy="592607"/>
            <a:chOff x="4738231" y="3802380"/>
            <a:chExt cx="5477255" cy="406244"/>
          </a:xfrm>
        </p:grpSpPr>
        <p:grpSp>
          <p:nvGrpSpPr>
            <p:cNvPr id="35" name="组合 34"/>
            <p:cNvGrpSpPr/>
            <p:nvPr/>
          </p:nvGrpSpPr>
          <p:grpSpPr>
            <a:xfrm flipV="1">
              <a:off x="4738231" y="3802380"/>
              <a:ext cx="5477255" cy="406244"/>
              <a:chOff x="3091361" y="4002971"/>
              <a:chExt cx="2906584" cy="623600"/>
            </a:xfrm>
          </p:grpSpPr>
          <p:sp>
            <p:nvSpPr>
              <p:cNvPr id="37" name="PA_库_椭圆 25"/>
              <p:cNvSpPr/>
              <p:nvPr>
                <p:custDataLst>
                  <p:tags r:id="rId1"/>
                </p:custDataLst>
              </p:nvPr>
            </p:nvSpPr>
            <p:spPr>
              <a:xfrm>
                <a:off x="3091361" y="4002971"/>
                <a:ext cx="2906584" cy="62360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noFill/>
              </a:ln>
              <a:scene3d>
                <a:camera prst="orthographicFront"/>
                <a:lightRig rig="harsh" dir="t"/>
              </a:scene3d>
              <a:sp3d extrusionH="76200" prstMaterial="matte">
                <a:bevelT w="19050" h="107950"/>
                <a:bevelB w="101600"/>
                <a:extrusionClr>
                  <a:schemeClr val="bg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 dirty="0">
                  <a:cs typeface="+mn-ea"/>
                  <a:sym typeface="+mn-lt"/>
                </a:endParaRPr>
              </a:p>
            </p:txBody>
          </p:sp>
          <p:sp>
            <p:nvSpPr>
              <p:cNvPr id="38" name="PA_库_椭圆 25"/>
              <p:cNvSpPr/>
              <p:nvPr>
                <p:custDataLst>
                  <p:tags r:id="rId2"/>
                </p:custDataLst>
              </p:nvPr>
            </p:nvSpPr>
            <p:spPr>
              <a:xfrm>
                <a:off x="3133315" y="4048146"/>
                <a:ext cx="2822675" cy="533252"/>
              </a:xfrm>
              <a:prstGeom prst="roundRect">
                <a:avLst>
                  <a:gd name="adj" fmla="val 50000"/>
                </a:avLst>
              </a:prstGeom>
              <a:solidFill>
                <a:srgbClr val="2F5597"/>
              </a:solidFill>
              <a:ln w="254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harsh" dir="t"/>
              </a:scene3d>
              <a:sp3d extrusionH="76200" prstMaterial="matte">
                <a:bevelT w="19050" h="107950"/>
                <a:bevelB w="101600"/>
                <a:extrusionClr>
                  <a:schemeClr val="bg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 dirty="0">
                  <a:cs typeface="+mn-ea"/>
                  <a:sym typeface="+mn-lt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5010517" y="3847261"/>
              <a:ext cx="4932682" cy="31648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网络安全需求</a:t>
              </a:r>
              <a:endParaRPr kumimoji="0" lang="zh-CN" altLang="en-US" sz="24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202970" y="2067159"/>
            <a:ext cx="3403069" cy="1636361"/>
            <a:chOff x="2158307" y="2150357"/>
            <a:chExt cx="1531907" cy="1980364"/>
          </a:xfrm>
        </p:grpSpPr>
        <p:sp>
          <p:nvSpPr>
            <p:cNvPr id="3" name="矩形 2"/>
            <p:cNvSpPr/>
            <p:nvPr/>
          </p:nvSpPr>
          <p:spPr>
            <a:xfrm>
              <a:off x="2208064" y="2202176"/>
              <a:ext cx="1405949" cy="399198"/>
            </a:xfrm>
            <a:prstGeom prst="rect">
              <a:avLst/>
            </a:prstGeom>
            <a:solidFill>
              <a:srgbClr val="3254A4"/>
            </a:solidFill>
            <a:ln>
              <a:solidFill>
                <a:srgbClr val="325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208065" y="2167897"/>
              <a:ext cx="1405949" cy="484223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敏感信息对安全的需求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158307" y="2150357"/>
              <a:ext cx="1531907" cy="1980364"/>
              <a:chOff x="3030397" y="1810402"/>
              <a:chExt cx="1531907" cy="1980364"/>
            </a:xfrm>
          </p:grpSpPr>
          <p:cxnSp>
            <p:nvCxnSpPr>
              <p:cNvPr id="6" name="Straight Connector 170"/>
              <p:cNvCxnSpPr/>
              <p:nvPr/>
            </p:nvCxnSpPr>
            <p:spPr>
              <a:xfrm>
                <a:off x="3030397" y="2311310"/>
                <a:ext cx="1531907" cy="0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170"/>
              <p:cNvCxnSpPr/>
              <p:nvPr/>
            </p:nvCxnSpPr>
            <p:spPr>
              <a:xfrm>
                <a:off x="3030397" y="1810402"/>
                <a:ext cx="0" cy="1980364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2" name="Picture 2" descr="http://www.it.com.cn/edu/artdesign/photoshop/exap/2009/10/30/18/Licences002.gif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919665" y="1765446"/>
            <a:ext cx="2496095" cy="254319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33" name="Picture 4" descr="http://www.ec-china.com/admin/edit/images/clip_image008_0001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8919666" y="4567811"/>
            <a:ext cx="2496095" cy="14501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chemeClr val="bg1"/>
            </a:solidFill>
            <a:miter lim="800000"/>
            <a:headEnd/>
            <a:tailEnd/>
          </a:ln>
        </p:spPr>
      </p:pic>
      <p:grpSp>
        <p:nvGrpSpPr>
          <p:cNvPr id="47" name="组合 46"/>
          <p:cNvGrpSpPr/>
          <p:nvPr/>
        </p:nvGrpSpPr>
        <p:grpSpPr>
          <a:xfrm>
            <a:off x="2202970" y="4200759"/>
            <a:ext cx="3403069" cy="1636361"/>
            <a:chOff x="2158307" y="2150357"/>
            <a:chExt cx="1531907" cy="1980364"/>
          </a:xfrm>
        </p:grpSpPr>
        <p:sp>
          <p:nvSpPr>
            <p:cNvPr id="53" name="矩形 52"/>
            <p:cNvSpPr/>
            <p:nvPr/>
          </p:nvSpPr>
          <p:spPr>
            <a:xfrm>
              <a:off x="2208064" y="2202176"/>
              <a:ext cx="1405949" cy="399198"/>
            </a:xfrm>
            <a:prstGeom prst="rect">
              <a:avLst/>
            </a:prstGeom>
            <a:solidFill>
              <a:srgbClr val="3254A4"/>
            </a:solidFill>
            <a:ln>
              <a:solidFill>
                <a:srgbClr val="325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208065" y="2167897"/>
              <a:ext cx="1405949" cy="484223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网络应用对安全的需求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2158307" y="2150357"/>
              <a:ext cx="1531907" cy="1980364"/>
              <a:chOff x="3030397" y="1810402"/>
              <a:chExt cx="1531907" cy="1980364"/>
            </a:xfrm>
          </p:grpSpPr>
          <p:cxnSp>
            <p:nvCxnSpPr>
              <p:cNvPr id="56" name="Straight Connector 170"/>
              <p:cNvCxnSpPr/>
              <p:nvPr/>
            </p:nvCxnSpPr>
            <p:spPr>
              <a:xfrm>
                <a:off x="3030397" y="2311310"/>
                <a:ext cx="1531907" cy="0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170"/>
              <p:cNvCxnSpPr/>
              <p:nvPr/>
            </p:nvCxnSpPr>
            <p:spPr>
              <a:xfrm>
                <a:off x="3030397" y="1810402"/>
                <a:ext cx="0" cy="1980364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" name="组合 67"/>
          <p:cNvGrpSpPr/>
          <p:nvPr/>
        </p:nvGrpSpPr>
        <p:grpSpPr>
          <a:xfrm>
            <a:off x="2278982" y="2578077"/>
            <a:ext cx="6339496" cy="677469"/>
            <a:chOff x="2404876" y="2578077"/>
            <a:chExt cx="6339496" cy="677469"/>
          </a:xfrm>
        </p:grpSpPr>
        <p:sp>
          <p:nvSpPr>
            <p:cNvPr id="9" name="标题 1"/>
            <p:cNvSpPr txBox="1"/>
            <p:nvPr/>
          </p:nvSpPr>
          <p:spPr>
            <a:xfrm>
              <a:off x="2630052" y="2578077"/>
              <a:ext cx="6114320" cy="677469"/>
            </a:xfrm>
            <a:prstGeom prst="rect">
              <a:avLst/>
            </a:prstGeom>
          </p:spPr>
          <p:txBody>
            <a:bodyPr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zh-CN" altLang="en-US" sz="2000" kern="0" dirty="0">
                  <a:solidFill>
                    <a:srgbClr val="002060"/>
                  </a:solidFill>
                </a:rPr>
                <a:t>根据多级安全模型，信息密级由低到高划分为秘密级、机密级、绝密级。</a:t>
              </a:r>
              <a:endParaRPr lang="zh-CN" altLang="en-US" sz="2000" kern="0" dirty="0">
                <a:solidFill>
                  <a:srgbClr val="002060"/>
                </a:solidFill>
              </a:endParaRPr>
            </a:p>
          </p:txBody>
        </p:sp>
        <p:grpSp>
          <p:nvGrpSpPr>
            <p:cNvPr id="21" name="Group 51"/>
            <p:cNvGrpSpPr/>
            <p:nvPr/>
          </p:nvGrpSpPr>
          <p:grpSpPr bwMode="auto">
            <a:xfrm>
              <a:off x="2404876" y="2626384"/>
              <a:ext cx="247030" cy="271114"/>
              <a:chOff x="2744" y="-584"/>
              <a:chExt cx="634" cy="702"/>
            </a:xfrm>
          </p:grpSpPr>
          <p:sp>
            <p:nvSpPr>
              <p:cNvPr id="22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23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24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25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26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27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69" name="组合 68"/>
          <p:cNvGrpSpPr/>
          <p:nvPr/>
        </p:nvGrpSpPr>
        <p:grpSpPr>
          <a:xfrm>
            <a:off x="2282812" y="3364786"/>
            <a:ext cx="6335666" cy="677469"/>
            <a:chOff x="2408706" y="3364786"/>
            <a:chExt cx="6335666" cy="677469"/>
          </a:xfrm>
        </p:grpSpPr>
        <p:sp>
          <p:nvSpPr>
            <p:cNvPr id="17" name="标题 1"/>
            <p:cNvSpPr txBox="1"/>
            <p:nvPr/>
          </p:nvSpPr>
          <p:spPr>
            <a:xfrm>
              <a:off x="2630052" y="3364786"/>
              <a:ext cx="6114320" cy="677469"/>
            </a:xfrm>
            <a:prstGeom prst="rect">
              <a:avLst/>
            </a:prstGeom>
          </p:spPr>
          <p:txBody>
            <a:bodyPr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zh-CN" altLang="en-US" sz="2000" kern="0" dirty="0">
                  <a:solidFill>
                    <a:srgbClr val="002060"/>
                  </a:solidFill>
                </a:rPr>
                <a:t>敏感非机密信息也应进行加密保护。</a:t>
              </a:r>
              <a:endParaRPr lang="zh-CN" altLang="en-US" sz="2000" kern="0" dirty="0">
                <a:solidFill>
                  <a:srgbClr val="002060"/>
                </a:solidFill>
              </a:endParaRPr>
            </a:p>
          </p:txBody>
        </p:sp>
        <p:grpSp>
          <p:nvGrpSpPr>
            <p:cNvPr id="28" name="Group 51"/>
            <p:cNvGrpSpPr/>
            <p:nvPr/>
          </p:nvGrpSpPr>
          <p:grpSpPr bwMode="auto">
            <a:xfrm>
              <a:off x="2408706" y="3443059"/>
              <a:ext cx="247030" cy="271114"/>
              <a:chOff x="2744" y="-584"/>
              <a:chExt cx="634" cy="702"/>
            </a:xfrm>
          </p:grpSpPr>
          <p:sp>
            <p:nvSpPr>
              <p:cNvPr id="29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30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31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39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40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41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70" name="组合 69"/>
          <p:cNvGrpSpPr/>
          <p:nvPr/>
        </p:nvGrpSpPr>
        <p:grpSpPr>
          <a:xfrm>
            <a:off x="2286903" y="4796345"/>
            <a:ext cx="6331575" cy="677469"/>
            <a:chOff x="2412797" y="4796345"/>
            <a:chExt cx="6331575" cy="677469"/>
          </a:xfrm>
        </p:grpSpPr>
        <p:sp>
          <p:nvSpPr>
            <p:cNvPr id="63" name="标题 1"/>
            <p:cNvSpPr txBox="1"/>
            <p:nvPr/>
          </p:nvSpPr>
          <p:spPr>
            <a:xfrm>
              <a:off x="2630052" y="4796345"/>
              <a:ext cx="6114320" cy="677469"/>
            </a:xfrm>
            <a:prstGeom prst="rect">
              <a:avLst/>
            </a:prstGeom>
          </p:spPr>
          <p:txBody>
            <a:bodyPr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zh-CN" sz="2000" kern="0" dirty="0">
                  <a:solidFill>
                    <a:srgbClr val="002060"/>
                  </a:solidFill>
                </a:rPr>
                <a:t>Internet</a:t>
              </a:r>
              <a:r>
                <a:rPr lang="zh-CN" altLang="en-US" sz="2000" kern="0" dirty="0">
                  <a:solidFill>
                    <a:srgbClr val="002060"/>
                  </a:solidFill>
                </a:rPr>
                <a:t>发展速度迅猛，存在着巨大的发展空间和潜力。</a:t>
              </a:r>
              <a:endParaRPr lang="zh-CN" altLang="en-US" sz="2000" kern="0" dirty="0">
                <a:solidFill>
                  <a:srgbClr val="002060"/>
                </a:solidFill>
              </a:endParaRPr>
            </a:p>
          </p:txBody>
        </p:sp>
        <p:grpSp>
          <p:nvGrpSpPr>
            <p:cNvPr id="42" name="Group 51"/>
            <p:cNvGrpSpPr/>
            <p:nvPr/>
          </p:nvGrpSpPr>
          <p:grpSpPr bwMode="auto">
            <a:xfrm>
              <a:off x="2412797" y="4878504"/>
              <a:ext cx="247030" cy="271114"/>
              <a:chOff x="2744" y="-584"/>
              <a:chExt cx="634" cy="702"/>
            </a:xfrm>
          </p:grpSpPr>
          <p:sp>
            <p:nvSpPr>
              <p:cNvPr id="43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44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45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46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48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49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71" name="组合 70"/>
          <p:cNvGrpSpPr/>
          <p:nvPr/>
        </p:nvGrpSpPr>
        <p:grpSpPr>
          <a:xfrm>
            <a:off x="2301519" y="5371509"/>
            <a:ext cx="6316959" cy="677469"/>
            <a:chOff x="2427413" y="5371509"/>
            <a:chExt cx="6316959" cy="677469"/>
          </a:xfrm>
        </p:grpSpPr>
        <p:sp>
          <p:nvSpPr>
            <p:cNvPr id="66" name="标题 1"/>
            <p:cNvSpPr txBox="1"/>
            <p:nvPr/>
          </p:nvSpPr>
          <p:spPr>
            <a:xfrm>
              <a:off x="2630052" y="5371509"/>
              <a:ext cx="6114320" cy="677469"/>
            </a:xfrm>
            <a:prstGeom prst="rect">
              <a:avLst/>
            </a:prstGeom>
          </p:spPr>
          <p:txBody>
            <a:bodyPr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zh-CN" altLang="en-US" sz="2000" kern="0" dirty="0">
                  <a:solidFill>
                    <a:srgbClr val="002060"/>
                  </a:solidFill>
                </a:rPr>
                <a:t>网络安全是互联网发展中需要解决的一个重要问题 。</a:t>
              </a:r>
              <a:endParaRPr lang="zh-CN" altLang="en-US" sz="2000" kern="0" dirty="0">
                <a:solidFill>
                  <a:srgbClr val="002060"/>
                </a:solidFill>
              </a:endParaRPr>
            </a:p>
          </p:txBody>
        </p:sp>
        <p:grpSp>
          <p:nvGrpSpPr>
            <p:cNvPr id="50" name="Group 51"/>
            <p:cNvGrpSpPr/>
            <p:nvPr/>
          </p:nvGrpSpPr>
          <p:grpSpPr bwMode="auto">
            <a:xfrm>
              <a:off x="2427413" y="5466389"/>
              <a:ext cx="247030" cy="271114"/>
              <a:chOff x="2744" y="-584"/>
              <a:chExt cx="634" cy="702"/>
            </a:xfrm>
          </p:grpSpPr>
          <p:sp>
            <p:nvSpPr>
              <p:cNvPr id="51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52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58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59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60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61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sp>
        <p:nvSpPr>
          <p:cNvPr id="64" name="文本框 63"/>
          <p:cNvSpPr txBox="1"/>
          <p:nvPr/>
        </p:nvSpPr>
        <p:spPr>
          <a:xfrm>
            <a:off x="1674000" y="97200"/>
            <a:ext cx="4979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二、网络空间面临安全挑战 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674000" y="97200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目录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3366683" y="1732162"/>
            <a:ext cx="7074491" cy="660385"/>
            <a:chOff x="3531961" y="1372045"/>
            <a:chExt cx="7074491" cy="660385"/>
          </a:xfrm>
        </p:grpSpPr>
        <p:sp>
          <p:nvSpPr>
            <p:cNvPr id="41" name="圆角矩形 22"/>
            <p:cNvSpPr/>
            <p:nvPr/>
          </p:nvSpPr>
          <p:spPr>
            <a:xfrm>
              <a:off x="3531961" y="1372045"/>
              <a:ext cx="7074491" cy="66038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88900">
              <a:gradFill flip="none" rotWithShape="1">
                <a:gsLst>
                  <a:gs pos="0">
                    <a:schemeClr val="accent1">
                      <a:tint val="66000"/>
                      <a:satMod val="160000"/>
                      <a:alpha val="0"/>
                    </a:schemeClr>
                  </a:gs>
                  <a:gs pos="50000">
                    <a:srgbClr val="00FFFA">
                      <a:alpha val="45000"/>
                    </a:srgb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2" name="TextBox 19"/>
            <p:cNvSpPr txBox="1"/>
            <p:nvPr/>
          </p:nvSpPr>
          <p:spPr>
            <a:xfrm>
              <a:off x="4088903" y="1394610"/>
              <a:ext cx="2209259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n-ea"/>
                </a:rPr>
                <a:t>1.1</a:t>
              </a:r>
              <a:r>
                <a:rPr lang="en-US" altLang="zh-CN" sz="3200" b="1" dirty="0">
                  <a:solidFill>
                    <a:schemeClr val="bg1"/>
                  </a:solidFill>
                  <a:latin typeface="+mn-ea"/>
                </a:rPr>
                <a:t>   </a:t>
              </a:r>
              <a:r>
                <a:rPr lang="zh-CN" altLang="en-US" sz="2400" b="1" dirty="0">
                  <a:solidFill>
                    <a:schemeClr val="bg1"/>
                  </a:solidFill>
                  <a:latin typeface="+mn-ea"/>
                </a:rPr>
                <a:t>基本威胁</a:t>
              </a:r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4777485" y="1476631"/>
              <a:ext cx="0" cy="451212"/>
            </a:xfrm>
            <a:prstGeom prst="line">
              <a:avLst/>
            </a:prstGeom>
            <a:ln>
              <a:solidFill>
                <a:srgbClr val="00FF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3366683" y="3306942"/>
            <a:ext cx="7074491" cy="660385"/>
            <a:chOff x="3531961" y="1372045"/>
            <a:chExt cx="7074491" cy="660385"/>
          </a:xfrm>
        </p:grpSpPr>
        <p:sp>
          <p:nvSpPr>
            <p:cNvPr id="45" name="圆角矩形 22"/>
            <p:cNvSpPr/>
            <p:nvPr/>
          </p:nvSpPr>
          <p:spPr>
            <a:xfrm>
              <a:off x="3531961" y="1372045"/>
              <a:ext cx="7074491" cy="66038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88900">
              <a:gradFill flip="none" rotWithShape="1">
                <a:gsLst>
                  <a:gs pos="0">
                    <a:schemeClr val="accent1">
                      <a:tint val="66000"/>
                      <a:satMod val="160000"/>
                      <a:alpha val="0"/>
                    </a:schemeClr>
                  </a:gs>
                  <a:gs pos="50000">
                    <a:srgbClr val="00FFFA">
                      <a:alpha val="45000"/>
                    </a:srgb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6" name="TextBox 19"/>
            <p:cNvSpPr txBox="1"/>
            <p:nvPr/>
          </p:nvSpPr>
          <p:spPr>
            <a:xfrm>
              <a:off x="4088903" y="1456165"/>
              <a:ext cx="347242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n-ea"/>
                </a:rPr>
                <a:t>1.2    </a:t>
              </a:r>
              <a:r>
                <a:rPr lang="zh-CN" altLang="en-US" sz="2400" b="1" dirty="0">
                  <a:solidFill>
                    <a:schemeClr val="bg1"/>
                  </a:solidFill>
                  <a:latin typeface="+mn-ea"/>
                </a:rPr>
                <a:t>主要的可实现威胁</a:t>
              </a:r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4777485" y="1476631"/>
              <a:ext cx="0" cy="451212"/>
            </a:xfrm>
            <a:prstGeom prst="line">
              <a:avLst/>
            </a:prstGeom>
            <a:ln>
              <a:solidFill>
                <a:srgbClr val="00FF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3366683" y="4881722"/>
            <a:ext cx="7074491" cy="660385"/>
            <a:chOff x="3531961" y="1372045"/>
            <a:chExt cx="7074491" cy="660385"/>
          </a:xfrm>
        </p:grpSpPr>
        <p:sp>
          <p:nvSpPr>
            <p:cNvPr id="49" name="圆角矩形 22"/>
            <p:cNvSpPr/>
            <p:nvPr/>
          </p:nvSpPr>
          <p:spPr>
            <a:xfrm>
              <a:off x="3531961" y="1372045"/>
              <a:ext cx="7074491" cy="66038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88900">
              <a:gradFill flip="none" rotWithShape="1">
                <a:gsLst>
                  <a:gs pos="0">
                    <a:schemeClr val="accent1">
                      <a:tint val="66000"/>
                      <a:satMod val="160000"/>
                      <a:alpha val="0"/>
                    </a:schemeClr>
                  </a:gs>
                  <a:gs pos="50000">
                    <a:srgbClr val="00FFFA">
                      <a:alpha val="45000"/>
                    </a:srgb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0" name="TextBox 19"/>
            <p:cNvSpPr txBox="1"/>
            <p:nvPr/>
          </p:nvSpPr>
          <p:spPr>
            <a:xfrm>
              <a:off x="4088903" y="1456165"/>
              <a:ext cx="228620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n-ea"/>
                </a:rPr>
                <a:t>1.3    </a:t>
              </a:r>
              <a:r>
                <a:rPr lang="zh-CN" altLang="en-US" sz="2400" b="1" dirty="0">
                  <a:solidFill>
                    <a:schemeClr val="bg1"/>
                  </a:solidFill>
                  <a:latin typeface="+mn-ea"/>
                </a:rPr>
                <a:t>潜在威胁 </a:t>
              </a:r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4777485" y="1476631"/>
              <a:ext cx="0" cy="451212"/>
            </a:xfrm>
            <a:prstGeom prst="line">
              <a:avLst/>
            </a:prstGeom>
            <a:ln>
              <a:solidFill>
                <a:srgbClr val="00FF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/>
          <p:cNvCxnSpPr/>
          <p:nvPr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0636" y="207777"/>
            <a:ext cx="738664" cy="6584950"/>
          </a:xfrm>
          <a:prstGeom prst="rect">
            <a:avLst/>
          </a:prstGeom>
        </p:spPr>
        <p:txBody>
          <a:bodyPr vert="eaVert" wrap="square" anchor="ctr">
            <a:spAutoFit/>
          </a:bodyPr>
          <a:lstStyle/>
          <a:p>
            <a:pPr mar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第一章  引言</a:t>
            </a:r>
            <a:endParaRPr lang="zh-CN" alt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3795" y="825507"/>
            <a:ext cx="615553" cy="54267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1.2 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安全威胁与防护措施</a:t>
            </a:r>
            <a:endParaRPr lang="zh-CN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674000" y="97200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一、基本威胁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173356" y="2291008"/>
            <a:ext cx="2295572" cy="2322633"/>
            <a:chOff x="5847452" y="2029212"/>
            <a:chExt cx="3221235" cy="3259214"/>
          </a:xfrm>
        </p:grpSpPr>
        <p:grpSp>
          <p:nvGrpSpPr>
            <p:cNvPr id="3" name="组合 2"/>
            <p:cNvGrpSpPr/>
            <p:nvPr/>
          </p:nvGrpSpPr>
          <p:grpSpPr>
            <a:xfrm>
              <a:off x="5847452" y="2029212"/>
              <a:ext cx="3221235" cy="3259214"/>
              <a:chOff x="5847452" y="2029212"/>
              <a:chExt cx="3221235" cy="3259214"/>
            </a:xfrm>
          </p:grpSpPr>
          <p:sp>
            <p:nvSpPr>
              <p:cNvPr id="5" name="新月形 4"/>
              <p:cNvSpPr/>
              <p:nvPr/>
            </p:nvSpPr>
            <p:spPr>
              <a:xfrm rot="20751297">
                <a:off x="5847452" y="2257988"/>
                <a:ext cx="1488305" cy="3022239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17000">
                    <a:srgbClr val="00B0F0">
                      <a:shade val="30000"/>
                      <a:satMod val="115000"/>
                    </a:srgbClr>
                  </a:gs>
                  <a:gs pos="56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新月形 5"/>
              <p:cNvSpPr/>
              <p:nvPr/>
            </p:nvSpPr>
            <p:spPr>
              <a:xfrm rot="4551297">
                <a:off x="6598264" y="1296467"/>
                <a:ext cx="1511119" cy="2976610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新月形 6"/>
              <p:cNvSpPr/>
              <p:nvPr/>
            </p:nvSpPr>
            <p:spPr>
              <a:xfrm rot="9951297">
                <a:off x="7580382" y="2048358"/>
                <a:ext cx="1488305" cy="3022239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27000">
                    <a:srgbClr val="FF7711"/>
                  </a:gs>
                  <a:gs pos="5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  <a:gs pos="80000">
                    <a:srgbClr val="FFC000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新月形 8"/>
              <p:cNvSpPr/>
              <p:nvPr/>
            </p:nvSpPr>
            <p:spPr>
              <a:xfrm rot="15351297">
                <a:off x="6819521" y="3044562"/>
                <a:ext cx="1511119" cy="2976610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18000">
                    <a:srgbClr val="119707"/>
                  </a:gs>
                  <a:gs pos="67000">
                    <a:srgbClr val="8AD53F"/>
                  </a:gs>
                  <a:gs pos="100000">
                    <a:srgbClr val="BCEB6F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" name="TextBox 11"/>
            <p:cNvSpPr txBox="1">
              <a:spLocks noChangeArrowheads="1"/>
            </p:cNvSpPr>
            <p:nvPr/>
          </p:nvSpPr>
          <p:spPr bwMode="auto">
            <a:xfrm flipH="1">
              <a:off x="6188254" y="3390218"/>
              <a:ext cx="2539632" cy="53720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2400" b="1" dirty="0">
                  <a:solidFill>
                    <a:srgbClr val="C00000"/>
                  </a:solidFill>
                  <a:latin typeface="+mn-lt"/>
                  <a:ea typeface="+mn-ea"/>
                </a:rPr>
                <a:t>信息泄漏</a:t>
              </a:r>
              <a:endParaRPr lang="zh-CN" altLang="en-US" sz="2400" b="1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38378" y="2291008"/>
            <a:ext cx="2295572" cy="2322633"/>
            <a:chOff x="5847452" y="2029212"/>
            <a:chExt cx="3221235" cy="3259214"/>
          </a:xfrm>
        </p:grpSpPr>
        <p:grpSp>
          <p:nvGrpSpPr>
            <p:cNvPr id="11" name="组合 10"/>
            <p:cNvGrpSpPr/>
            <p:nvPr/>
          </p:nvGrpSpPr>
          <p:grpSpPr>
            <a:xfrm>
              <a:off x="5847452" y="2029212"/>
              <a:ext cx="3221235" cy="3259214"/>
              <a:chOff x="5847452" y="2029212"/>
              <a:chExt cx="3221235" cy="3259214"/>
            </a:xfrm>
          </p:grpSpPr>
          <p:sp>
            <p:nvSpPr>
              <p:cNvPr id="13" name="新月形 12"/>
              <p:cNvSpPr/>
              <p:nvPr/>
            </p:nvSpPr>
            <p:spPr>
              <a:xfrm rot="20751297">
                <a:off x="5847452" y="2257988"/>
                <a:ext cx="1488305" cy="3022239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17000">
                    <a:srgbClr val="00B0F0">
                      <a:shade val="30000"/>
                      <a:satMod val="115000"/>
                    </a:srgbClr>
                  </a:gs>
                  <a:gs pos="56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新月形 13"/>
              <p:cNvSpPr/>
              <p:nvPr/>
            </p:nvSpPr>
            <p:spPr>
              <a:xfrm rot="4551297">
                <a:off x="6598264" y="1296467"/>
                <a:ext cx="1511119" cy="2976610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新月形 14"/>
              <p:cNvSpPr/>
              <p:nvPr/>
            </p:nvSpPr>
            <p:spPr>
              <a:xfrm rot="9951297">
                <a:off x="7580382" y="2048358"/>
                <a:ext cx="1488305" cy="3022239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27000">
                    <a:srgbClr val="FF7711"/>
                  </a:gs>
                  <a:gs pos="5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  <a:gs pos="80000">
                    <a:srgbClr val="FFC000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新月形 15"/>
              <p:cNvSpPr/>
              <p:nvPr/>
            </p:nvSpPr>
            <p:spPr>
              <a:xfrm rot="15351297">
                <a:off x="6819521" y="3044562"/>
                <a:ext cx="1511119" cy="2976610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18000">
                    <a:srgbClr val="119707"/>
                  </a:gs>
                  <a:gs pos="67000">
                    <a:srgbClr val="8AD53F"/>
                  </a:gs>
                  <a:gs pos="100000">
                    <a:srgbClr val="BCEB6F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flipH="1">
              <a:off x="6188254" y="3334908"/>
              <a:ext cx="2539632" cy="6478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2400" b="1" dirty="0">
                  <a:solidFill>
                    <a:srgbClr val="C00000"/>
                  </a:solidFill>
                  <a:latin typeface="+mn-lt"/>
                  <a:ea typeface="+mn-ea"/>
                </a:rPr>
                <a:t>完整性破坏</a:t>
              </a:r>
              <a:endParaRPr lang="zh-CN" altLang="en-US" sz="2400" b="1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903400" y="2291008"/>
            <a:ext cx="2295572" cy="2322633"/>
            <a:chOff x="5847452" y="2029212"/>
            <a:chExt cx="3221235" cy="3259214"/>
          </a:xfrm>
        </p:grpSpPr>
        <p:grpSp>
          <p:nvGrpSpPr>
            <p:cNvPr id="18" name="组合 17"/>
            <p:cNvGrpSpPr/>
            <p:nvPr/>
          </p:nvGrpSpPr>
          <p:grpSpPr>
            <a:xfrm>
              <a:off x="5847452" y="2029212"/>
              <a:ext cx="3221235" cy="3259214"/>
              <a:chOff x="5847452" y="2029212"/>
              <a:chExt cx="3221235" cy="3259214"/>
            </a:xfrm>
          </p:grpSpPr>
          <p:sp>
            <p:nvSpPr>
              <p:cNvPr id="20" name="新月形 19"/>
              <p:cNvSpPr/>
              <p:nvPr/>
            </p:nvSpPr>
            <p:spPr>
              <a:xfrm rot="20751297">
                <a:off x="5847452" y="2257988"/>
                <a:ext cx="1488305" cy="3022239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17000">
                    <a:srgbClr val="00B0F0">
                      <a:shade val="30000"/>
                      <a:satMod val="115000"/>
                    </a:srgbClr>
                  </a:gs>
                  <a:gs pos="56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新月形 20"/>
              <p:cNvSpPr/>
              <p:nvPr/>
            </p:nvSpPr>
            <p:spPr>
              <a:xfrm rot="4551297">
                <a:off x="6598264" y="1296467"/>
                <a:ext cx="1511119" cy="2976610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新月形 21"/>
              <p:cNvSpPr/>
              <p:nvPr/>
            </p:nvSpPr>
            <p:spPr>
              <a:xfrm rot="9951297">
                <a:off x="7580382" y="2048358"/>
                <a:ext cx="1488305" cy="3022239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27000">
                    <a:srgbClr val="FF7711"/>
                  </a:gs>
                  <a:gs pos="5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  <a:gs pos="80000">
                    <a:srgbClr val="FFC000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新月形 22"/>
              <p:cNvSpPr/>
              <p:nvPr/>
            </p:nvSpPr>
            <p:spPr>
              <a:xfrm rot="15351297">
                <a:off x="6819521" y="3044562"/>
                <a:ext cx="1511119" cy="2976610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18000">
                    <a:srgbClr val="119707"/>
                  </a:gs>
                  <a:gs pos="67000">
                    <a:srgbClr val="8AD53F"/>
                  </a:gs>
                  <a:gs pos="100000">
                    <a:srgbClr val="BCEB6F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TextBox 11"/>
            <p:cNvSpPr txBox="1">
              <a:spLocks noChangeArrowheads="1"/>
            </p:cNvSpPr>
            <p:nvPr/>
          </p:nvSpPr>
          <p:spPr bwMode="auto">
            <a:xfrm flipH="1">
              <a:off x="6188254" y="3334908"/>
              <a:ext cx="2539632" cy="6478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2400" b="1" dirty="0">
                  <a:solidFill>
                    <a:srgbClr val="C00000"/>
                  </a:solidFill>
                  <a:latin typeface="+mn-lt"/>
                  <a:ea typeface="+mn-ea"/>
                </a:rPr>
                <a:t>拒绝服务</a:t>
              </a:r>
              <a:endParaRPr lang="zh-CN" altLang="en-US" sz="2400" b="1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268423" y="2291008"/>
            <a:ext cx="2295572" cy="2322633"/>
            <a:chOff x="5847452" y="2029212"/>
            <a:chExt cx="3221235" cy="3259214"/>
          </a:xfrm>
        </p:grpSpPr>
        <p:grpSp>
          <p:nvGrpSpPr>
            <p:cNvPr id="25" name="组合 24"/>
            <p:cNvGrpSpPr/>
            <p:nvPr/>
          </p:nvGrpSpPr>
          <p:grpSpPr>
            <a:xfrm>
              <a:off x="5847452" y="2029212"/>
              <a:ext cx="3221235" cy="3259214"/>
              <a:chOff x="5847452" y="2029212"/>
              <a:chExt cx="3221235" cy="3259214"/>
            </a:xfrm>
          </p:grpSpPr>
          <p:sp>
            <p:nvSpPr>
              <p:cNvPr id="27" name="新月形 26"/>
              <p:cNvSpPr/>
              <p:nvPr/>
            </p:nvSpPr>
            <p:spPr>
              <a:xfrm rot="20751297">
                <a:off x="5847452" y="2257988"/>
                <a:ext cx="1488305" cy="3022239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17000">
                    <a:srgbClr val="00B0F0">
                      <a:shade val="30000"/>
                      <a:satMod val="115000"/>
                    </a:srgbClr>
                  </a:gs>
                  <a:gs pos="56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新月形 27"/>
              <p:cNvSpPr/>
              <p:nvPr/>
            </p:nvSpPr>
            <p:spPr>
              <a:xfrm rot="4551297">
                <a:off x="6598264" y="1296467"/>
                <a:ext cx="1511119" cy="2976610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新月形 28"/>
              <p:cNvSpPr/>
              <p:nvPr/>
            </p:nvSpPr>
            <p:spPr>
              <a:xfrm rot="9951297">
                <a:off x="7580382" y="2048358"/>
                <a:ext cx="1488305" cy="3022239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27000">
                    <a:srgbClr val="FF7711"/>
                  </a:gs>
                  <a:gs pos="5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  <a:gs pos="80000">
                    <a:srgbClr val="FFC000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新月形 29"/>
              <p:cNvSpPr/>
              <p:nvPr/>
            </p:nvSpPr>
            <p:spPr>
              <a:xfrm rot="15351297">
                <a:off x="6819521" y="3044562"/>
                <a:ext cx="1511119" cy="2976610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18000">
                    <a:srgbClr val="119707"/>
                  </a:gs>
                  <a:gs pos="67000">
                    <a:srgbClr val="8AD53F"/>
                  </a:gs>
                  <a:gs pos="100000">
                    <a:srgbClr val="BCEB6F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 flipH="1">
              <a:off x="6188254" y="3334908"/>
              <a:ext cx="2539632" cy="6478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2400" b="1" dirty="0">
                  <a:solidFill>
                    <a:srgbClr val="C00000"/>
                  </a:solidFill>
                  <a:latin typeface="+mn-lt"/>
                  <a:ea typeface="+mn-ea"/>
                </a:rPr>
                <a:t>非法使用</a:t>
              </a:r>
              <a:endParaRPr lang="zh-CN" altLang="en-US" sz="2400" b="1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42" name="直接连接符 41"/>
          <p:cNvCxnSpPr/>
          <p:nvPr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0636" y="207777"/>
            <a:ext cx="738664" cy="6584950"/>
          </a:xfrm>
          <a:prstGeom prst="rect">
            <a:avLst/>
          </a:prstGeom>
        </p:spPr>
        <p:txBody>
          <a:bodyPr vert="eaVert" wrap="square" anchor="ctr">
            <a:spAutoFit/>
          </a:bodyPr>
          <a:lstStyle/>
          <a:p>
            <a:pPr mar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第一章  引言</a:t>
            </a:r>
            <a:endParaRPr lang="zh-CN" alt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23795" y="825507"/>
            <a:ext cx="615553" cy="54267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1.2 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安全威胁与防护措施</a:t>
            </a:r>
            <a:endParaRPr lang="zh-CN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674000" y="97200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二、主要可实现威胁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2204684" y="970095"/>
            <a:ext cx="2037778" cy="492443"/>
            <a:chOff x="709057" y="2645517"/>
            <a:chExt cx="2282109" cy="551487"/>
          </a:xfrm>
        </p:grpSpPr>
        <p:sp>
          <p:nvSpPr>
            <p:cNvPr id="32" name="矩形 31"/>
            <p:cNvSpPr/>
            <p:nvPr/>
          </p:nvSpPr>
          <p:spPr>
            <a:xfrm>
              <a:off x="888001" y="2645517"/>
              <a:ext cx="2103164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1.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渗入威胁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709057" y="2662078"/>
              <a:ext cx="2282109" cy="498556"/>
              <a:chOff x="998029" y="699619"/>
              <a:chExt cx="3105105" cy="678350"/>
            </a:xfrm>
          </p:grpSpPr>
          <p:cxnSp>
            <p:nvCxnSpPr>
              <p:cNvPr id="40" name="直接连接符 39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H="1">
                <a:off x="998031" y="1331691"/>
                <a:ext cx="3105103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矩形 42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021953" y="1690084"/>
            <a:ext cx="2741142" cy="504050"/>
            <a:chOff x="997206" y="2450358"/>
            <a:chExt cx="1333647" cy="414575"/>
          </a:xfrm>
        </p:grpSpPr>
        <p:grpSp>
          <p:nvGrpSpPr>
            <p:cNvPr id="46" name="组合 45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48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矩形 46"/>
            <p:cNvSpPr/>
            <p:nvPr/>
          </p:nvSpPr>
          <p:spPr>
            <a:xfrm>
              <a:off x="1018301" y="2502874"/>
              <a:ext cx="1292551" cy="3290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假冒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021953" y="2514876"/>
            <a:ext cx="2741142" cy="504050"/>
            <a:chOff x="997206" y="2450358"/>
            <a:chExt cx="1333647" cy="414575"/>
          </a:xfrm>
        </p:grpSpPr>
        <p:grpSp>
          <p:nvGrpSpPr>
            <p:cNvPr id="53" name="组合 52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55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矩形 53"/>
            <p:cNvSpPr/>
            <p:nvPr/>
          </p:nvSpPr>
          <p:spPr>
            <a:xfrm>
              <a:off x="1018301" y="2502874"/>
              <a:ext cx="1292551" cy="3290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旁路控制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021953" y="3339667"/>
            <a:ext cx="2741142" cy="504050"/>
            <a:chOff x="997206" y="2450358"/>
            <a:chExt cx="1333647" cy="414575"/>
          </a:xfrm>
        </p:grpSpPr>
        <p:grpSp>
          <p:nvGrpSpPr>
            <p:cNvPr id="60" name="组合 59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62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矩形 60"/>
            <p:cNvSpPr/>
            <p:nvPr/>
          </p:nvSpPr>
          <p:spPr>
            <a:xfrm>
              <a:off x="1018301" y="2502874"/>
              <a:ext cx="1292551" cy="3290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授权侵犯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pic>
        <p:nvPicPr>
          <p:cNvPr id="87" name="Picture 5"/>
          <p:cNvPicPr preferRelativeResize="0">
            <a:picLocks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755959" y="4128157"/>
            <a:ext cx="3882963" cy="2200345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8" name="Picture 2" descr="https://5b0988e595225.cdn.sohucs.com/q_70,c_zoom,w_640/images/20170915/b3b0d9911a024b5984b9d1802c7c23cb.jpe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959" y="1690083"/>
            <a:ext cx="3882963" cy="2200345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0" name="组合 89"/>
          <p:cNvGrpSpPr/>
          <p:nvPr/>
        </p:nvGrpSpPr>
        <p:grpSpPr>
          <a:xfrm>
            <a:off x="2204684" y="4128157"/>
            <a:ext cx="2037778" cy="492443"/>
            <a:chOff x="709057" y="2645517"/>
            <a:chExt cx="2282109" cy="551487"/>
          </a:xfrm>
        </p:grpSpPr>
        <p:sp>
          <p:nvSpPr>
            <p:cNvPr id="91" name="矩形 90"/>
            <p:cNvSpPr/>
            <p:nvPr/>
          </p:nvSpPr>
          <p:spPr>
            <a:xfrm>
              <a:off x="888001" y="2645517"/>
              <a:ext cx="2103165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2.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植入威胁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709057" y="2662078"/>
              <a:ext cx="2282109" cy="498556"/>
              <a:chOff x="998029" y="699619"/>
              <a:chExt cx="3105105" cy="678350"/>
            </a:xfrm>
          </p:grpSpPr>
          <p:cxnSp>
            <p:nvCxnSpPr>
              <p:cNvPr id="93" name="直接连接符 92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 flipH="1">
                <a:off x="998031" y="1331691"/>
                <a:ext cx="3105103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矩形 95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97" name="组合 96"/>
          <p:cNvGrpSpPr/>
          <p:nvPr/>
        </p:nvGrpSpPr>
        <p:grpSpPr>
          <a:xfrm>
            <a:off x="3021953" y="4848146"/>
            <a:ext cx="2741142" cy="504050"/>
            <a:chOff x="997206" y="2450358"/>
            <a:chExt cx="1333647" cy="414575"/>
          </a:xfrm>
        </p:grpSpPr>
        <p:grpSp>
          <p:nvGrpSpPr>
            <p:cNvPr id="98" name="组合 97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100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矩形 98"/>
            <p:cNvSpPr/>
            <p:nvPr/>
          </p:nvSpPr>
          <p:spPr>
            <a:xfrm>
              <a:off x="1018301" y="2502874"/>
              <a:ext cx="1292551" cy="3290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特洛伊木马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3021953" y="5672938"/>
            <a:ext cx="2741142" cy="504050"/>
            <a:chOff x="997206" y="2450358"/>
            <a:chExt cx="1333647" cy="414575"/>
          </a:xfrm>
        </p:grpSpPr>
        <p:grpSp>
          <p:nvGrpSpPr>
            <p:cNvPr id="105" name="组合 104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107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矩形 105"/>
            <p:cNvSpPr/>
            <p:nvPr/>
          </p:nvSpPr>
          <p:spPr>
            <a:xfrm>
              <a:off x="1018301" y="2502874"/>
              <a:ext cx="1292551" cy="3290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陷门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cxnSp>
        <p:nvCxnSpPr>
          <p:cNvPr id="72" name="直接连接符 71"/>
          <p:cNvCxnSpPr/>
          <p:nvPr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10636" y="207777"/>
            <a:ext cx="738664" cy="6584950"/>
          </a:xfrm>
          <a:prstGeom prst="rect">
            <a:avLst/>
          </a:prstGeom>
        </p:spPr>
        <p:txBody>
          <a:bodyPr vert="eaVert" wrap="square" anchor="ctr">
            <a:spAutoFit/>
          </a:bodyPr>
          <a:lstStyle/>
          <a:p>
            <a:pPr mar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第一章  引言</a:t>
            </a:r>
            <a:endParaRPr lang="zh-CN" alt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23795" y="825507"/>
            <a:ext cx="615553" cy="54267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1.2 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安全威胁与防护措施</a:t>
            </a:r>
            <a:endParaRPr lang="zh-CN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674000" y="97200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三、潜在威胁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342327" y="1175925"/>
            <a:ext cx="8953261" cy="943575"/>
            <a:chOff x="2431451" y="2679575"/>
            <a:chExt cx="8816350" cy="929146"/>
          </a:xfrm>
        </p:grpSpPr>
        <p:grpSp>
          <p:nvGrpSpPr>
            <p:cNvPr id="3" name="组合 2"/>
            <p:cNvGrpSpPr/>
            <p:nvPr/>
          </p:nvGrpSpPr>
          <p:grpSpPr>
            <a:xfrm>
              <a:off x="2431451" y="2679575"/>
              <a:ext cx="8816350" cy="929146"/>
              <a:chOff x="943725" y="4503496"/>
              <a:chExt cx="10355351" cy="1091340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943725" y="4503496"/>
                <a:ext cx="10355351" cy="1091340"/>
                <a:chOff x="1232833" y="1997295"/>
                <a:chExt cx="9644572" cy="845489"/>
              </a:xfrm>
            </p:grpSpPr>
            <p:cxnSp>
              <p:nvCxnSpPr>
                <p:cNvPr id="7" name="直接连接符 6"/>
                <p:cNvCxnSpPr/>
                <p:nvPr/>
              </p:nvCxnSpPr>
              <p:spPr>
                <a:xfrm>
                  <a:off x="1232833" y="2842784"/>
                  <a:ext cx="9644572" cy="0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  <a:prstDash val="sysDash"/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矩形: 圆角 19"/>
                <p:cNvSpPr/>
                <p:nvPr/>
              </p:nvSpPr>
              <p:spPr>
                <a:xfrm>
                  <a:off x="1297751" y="1997295"/>
                  <a:ext cx="9579654" cy="827975"/>
                </a:xfrm>
                <a:prstGeom prst="roundRect">
                  <a:avLst>
                    <a:gd name="adj" fmla="val 3659"/>
                  </a:avLst>
                </a:prstGeom>
                <a:solidFill>
                  <a:schemeClr val="accent1">
                    <a:lumMod val="75000"/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tx1"/>
                    </a:solidFill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" name="Oval 25"/>
              <p:cNvSpPr/>
              <p:nvPr/>
            </p:nvSpPr>
            <p:spPr>
              <a:xfrm>
                <a:off x="10574978" y="5080000"/>
                <a:ext cx="422502" cy="419871"/>
              </a:xfrm>
              <a:custGeom>
                <a:avLst/>
                <a:gdLst>
                  <a:gd name="connsiteX0" fmla="*/ 486711 w 593106"/>
                  <a:gd name="connsiteY0" fmla="*/ 490288 h 589414"/>
                  <a:gd name="connsiteX1" fmla="*/ 489292 w 593106"/>
                  <a:gd name="connsiteY1" fmla="*/ 522070 h 589414"/>
                  <a:gd name="connsiteX2" fmla="*/ 472086 w 593106"/>
                  <a:gd name="connsiteY2" fmla="*/ 534955 h 589414"/>
                  <a:gd name="connsiteX3" fmla="*/ 451438 w 593106"/>
                  <a:gd name="connsiteY3" fmla="*/ 520352 h 589414"/>
                  <a:gd name="connsiteX4" fmla="*/ 451438 w 593106"/>
                  <a:gd name="connsiteY4" fmla="*/ 517775 h 589414"/>
                  <a:gd name="connsiteX5" fmla="*/ 486711 w 593106"/>
                  <a:gd name="connsiteY5" fmla="*/ 490288 h 589414"/>
                  <a:gd name="connsiteX6" fmla="*/ 96792 w 593106"/>
                  <a:gd name="connsiteY6" fmla="*/ 487634 h 589414"/>
                  <a:gd name="connsiteX7" fmla="*/ 123450 w 593106"/>
                  <a:gd name="connsiteY7" fmla="*/ 511688 h 589414"/>
                  <a:gd name="connsiteX8" fmla="*/ 102811 w 593106"/>
                  <a:gd name="connsiteY8" fmla="*/ 520279 h 589414"/>
                  <a:gd name="connsiteX9" fmla="*/ 100231 w 593106"/>
                  <a:gd name="connsiteY9" fmla="*/ 517702 h 589414"/>
                  <a:gd name="connsiteX10" fmla="*/ 96792 w 593106"/>
                  <a:gd name="connsiteY10" fmla="*/ 487634 h 589414"/>
                  <a:gd name="connsiteX11" fmla="*/ 334303 w 593106"/>
                  <a:gd name="connsiteY11" fmla="*/ 470443 h 589414"/>
                  <a:gd name="connsiteX12" fmla="*/ 390271 w 593106"/>
                  <a:gd name="connsiteY12" fmla="*/ 474744 h 589414"/>
                  <a:gd name="connsiteX13" fmla="*/ 417825 w 593106"/>
                  <a:gd name="connsiteY13" fmla="*/ 512587 h 589414"/>
                  <a:gd name="connsiteX14" fmla="*/ 410936 w 593106"/>
                  <a:gd name="connsiteY14" fmla="*/ 539249 h 589414"/>
                  <a:gd name="connsiteX15" fmla="*/ 368745 w 593106"/>
                  <a:gd name="connsiteY15" fmla="*/ 582252 h 589414"/>
                  <a:gd name="connsiteX16" fmla="*/ 334303 w 593106"/>
                  <a:gd name="connsiteY16" fmla="*/ 589133 h 589414"/>
                  <a:gd name="connsiteX17" fmla="*/ 299861 w 593106"/>
                  <a:gd name="connsiteY17" fmla="*/ 556450 h 589414"/>
                  <a:gd name="connsiteX18" fmla="*/ 299861 w 593106"/>
                  <a:gd name="connsiteY18" fmla="*/ 503986 h 589414"/>
                  <a:gd name="connsiteX19" fmla="*/ 334303 w 593106"/>
                  <a:gd name="connsiteY19" fmla="*/ 470443 h 589414"/>
                  <a:gd name="connsiteX20" fmla="*/ 231018 w 593106"/>
                  <a:gd name="connsiteY20" fmla="*/ 470443 h 589414"/>
                  <a:gd name="connsiteX21" fmla="*/ 265461 w 593106"/>
                  <a:gd name="connsiteY21" fmla="*/ 503982 h 589414"/>
                  <a:gd name="connsiteX22" fmla="*/ 265461 w 593106"/>
                  <a:gd name="connsiteY22" fmla="*/ 555580 h 589414"/>
                  <a:gd name="connsiteX23" fmla="*/ 231018 w 593106"/>
                  <a:gd name="connsiteY23" fmla="*/ 583959 h 589414"/>
                  <a:gd name="connsiteX24" fmla="*/ 204325 w 593106"/>
                  <a:gd name="connsiteY24" fmla="*/ 577080 h 589414"/>
                  <a:gd name="connsiteX25" fmla="*/ 162994 w 593106"/>
                  <a:gd name="connsiteY25" fmla="*/ 531501 h 589414"/>
                  <a:gd name="connsiteX26" fmla="*/ 158688 w 593106"/>
                  <a:gd name="connsiteY26" fmla="*/ 510862 h 589414"/>
                  <a:gd name="connsiteX27" fmla="*/ 185382 w 593106"/>
                  <a:gd name="connsiteY27" fmla="*/ 473883 h 589414"/>
                  <a:gd name="connsiteX28" fmla="*/ 231018 w 593106"/>
                  <a:gd name="connsiteY28" fmla="*/ 470443 h 589414"/>
                  <a:gd name="connsiteX29" fmla="*/ 503923 w 593106"/>
                  <a:gd name="connsiteY29" fmla="*/ 304486 h 589414"/>
                  <a:gd name="connsiteX30" fmla="*/ 561622 w 593106"/>
                  <a:gd name="connsiteY30" fmla="*/ 304486 h 589414"/>
                  <a:gd name="connsiteX31" fmla="*/ 592624 w 593106"/>
                  <a:gd name="connsiteY31" fmla="*/ 338891 h 589414"/>
                  <a:gd name="connsiteX32" fmla="*/ 556455 w 593106"/>
                  <a:gd name="connsiteY32" fmla="*/ 441247 h 589414"/>
                  <a:gd name="connsiteX33" fmla="*/ 504785 w 593106"/>
                  <a:gd name="connsiteY33" fmla="*/ 459310 h 589414"/>
                  <a:gd name="connsiteX34" fmla="*/ 497895 w 593106"/>
                  <a:gd name="connsiteY34" fmla="*/ 457590 h 589414"/>
                  <a:gd name="connsiteX35" fmla="*/ 468615 w 593106"/>
                  <a:gd name="connsiteY35" fmla="*/ 416303 h 589414"/>
                  <a:gd name="connsiteX36" fmla="*/ 471199 w 593106"/>
                  <a:gd name="connsiteY36" fmla="*/ 338891 h 589414"/>
                  <a:gd name="connsiteX37" fmla="*/ 503923 w 593106"/>
                  <a:gd name="connsiteY37" fmla="*/ 304486 h 589414"/>
                  <a:gd name="connsiteX38" fmla="*/ 334297 w 593106"/>
                  <a:gd name="connsiteY38" fmla="*/ 304486 h 589414"/>
                  <a:gd name="connsiteX39" fmla="*/ 400585 w 593106"/>
                  <a:gd name="connsiteY39" fmla="*/ 304486 h 589414"/>
                  <a:gd name="connsiteX40" fmla="*/ 436742 w 593106"/>
                  <a:gd name="connsiteY40" fmla="*/ 338887 h 589414"/>
                  <a:gd name="connsiteX41" fmla="*/ 434159 w 593106"/>
                  <a:gd name="connsiteY41" fmla="*/ 410269 h 589414"/>
                  <a:gd name="connsiteX42" fmla="*/ 396280 w 593106"/>
                  <a:gd name="connsiteY42" fmla="*/ 440370 h 589414"/>
                  <a:gd name="connsiteX43" fmla="*/ 334297 w 593106"/>
                  <a:gd name="connsiteY43" fmla="*/ 436070 h 589414"/>
                  <a:gd name="connsiteX44" fmla="*/ 299861 w 593106"/>
                  <a:gd name="connsiteY44" fmla="*/ 400809 h 589414"/>
                  <a:gd name="connsiteX45" fmla="*/ 299861 w 593106"/>
                  <a:gd name="connsiteY45" fmla="*/ 338887 h 589414"/>
                  <a:gd name="connsiteX46" fmla="*/ 334297 w 593106"/>
                  <a:gd name="connsiteY46" fmla="*/ 304486 h 589414"/>
                  <a:gd name="connsiteX47" fmla="*/ 175089 w 593106"/>
                  <a:gd name="connsiteY47" fmla="*/ 304486 h 589414"/>
                  <a:gd name="connsiteX48" fmla="*/ 231033 w 593106"/>
                  <a:gd name="connsiteY48" fmla="*/ 304486 h 589414"/>
                  <a:gd name="connsiteX49" fmla="*/ 265460 w 593106"/>
                  <a:gd name="connsiteY49" fmla="*/ 338895 h 589414"/>
                  <a:gd name="connsiteX50" fmla="*/ 265460 w 593106"/>
                  <a:gd name="connsiteY50" fmla="*/ 400830 h 589414"/>
                  <a:gd name="connsiteX51" fmla="*/ 231033 w 593106"/>
                  <a:gd name="connsiteY51" fmla="*/ 436099 h 589414"/>
                  <a:gd name="connsiteX52" fmla="*/ 179393 w 593106"/>
                  <a:gd name="connsiteY52" fmla="*/ 439540 h 589414"/>
                  <a:gd name="connsiteX53" fmla="*/ 141523 w 593106"/>
                  <a:gd name="connsiteY53" fmla="*/ 409433 h 589414"/>
                  <a:gd name="connsiteX54" fmla="*/ 138941 w 593106"/>
                  <a:gd name="connsiteY54" fmla="*/ 338895 h 589414"/>
                  <a:gd name="connsiteX55" fmla="*/ 175089 w 593106"/>
                  <a:gd name="connsiteY55" fmla="*/ 304486 h 589414"/>
                  <a:gd name="connsiteX56" fmla="*/ 31285 w 593106"/>
                  <a:gd name="connsiteY56" fmla="*/ 304486 h 589414"/>
                  <a:gd name="connsiteX57" fmla="*/ 72605 w 593106"/>
                  <a:gd name="connsiteY57" fmla="*/ 304486 h 589414"/>
                  <a:gd name="connsiteX58" fmla="*/ 105316 w 593106"/>
                  <a:gd name="connsiteY58" fmla="*/ 338895 h 589414"/>
                  <a:gd name="connsiteX59" fmla="*/ 107898 w 593106"/>
                  <a:gd name="connsiteY59" fmla="*/ 414595 h 589414"/>
                  <a:gd name="connsiteX60" fmla="*/ 82074 w 593106"/>
                  <a:gd name="connsiteY60" fmla="*/ 455887 h 589414"/>
                  <a:gd name="connsiteX61" fmla="*/ 33868 w 593106"/>
                  <a:gd name="connsiteY61" fmla="*/ 436101 h 589414"/>
                  <a:gd name="connsiteX62" fmla="*/ 296 w 593106"/>
                  <a:gd name="connsiteY62" fmla="*/ 338895 h 589414"/>
                  <a:gd name="connsiteX63" fmla="*/ 31285 w 593106"/>
                  <a:gd name="connsiteY63" fmla="*/ 304486 h 589414"/>
                  <a:gd name="connsiteX64" fmla="*/ 220702 w 593106"/>
                  <a:gd name="connsiteY64" fmla="*/ 131682 h 589414"/>
                  <a:gd name="connsiteX65" fmla="*/ 231031 w 593106"/>
                  <a:gd name="connsiteY65" fmla="*/ 132542 h 589414"/>
                  <a:gd name="connsiteX66" fmla="*/ 265461 w 593106"/>
                  <a:gd name="connsiteY66" fmla="*/ 167787 h 589414"/>
                  <a:gd name="connsiteX67" fmla="*/ 265461 w 593106"/>
                  <a:gd name="connsiteY67" fmla="*/ 235699 h 589414"/>
                  <a:gd name="connsiteX68" fmla="*/ 231031 w 593106"/>
                  <a:gd name="connsiteY68" fmla="*/ 270085 h 589414"/>
                  <a:gd name="connsiteX69" fmla="*/ 178525 w 593106"/>
                  <a:gd name="connsiteY69" fmla="*/ 270085 h 589414"/>
                  <a:gd name="connsiteX70" fmla="*/ 150121 w 593106"/>
                  <a:gd name="connsiteY70" fmla="*/ 236559 h 589414"/>
                  <a:gd name="connsiteX71" fmla="*/ 172500 w 593106"/>
                  <a:gd name="connsiteY71" fmla="*/ 160910 h 589414"/>
                  <a:gd name="connsiteX72" fmla="*/ 220702 w 593106"/>
                  <a:gd name="connsiteY72" fmla="*/ 131682 h 589414"/>
                  <a:gd name="connsiteX73" fmla="*/ 353254 w 593106"/>
                  <a:gd name="connsiteY73" fmla="*/ 130853 h 589414"/>
                  <a:gd name="connsiteX74" fmla="*/ 401479 w 593106"/>
                  <a:gd name="connsiteY74" fmla="*/ 160075 h 589414"/>
                  <a:gd name="connsiteX75" fmla="*/ 424731 w 593106"/>
                  <a:gd name="connsiteY75" fmla="*/ 236566 h 589414"/>
                  <a:gd name="connsiteX76" fmla="*/ 396312 w 593106"/>
                  <a:gd name="connsiteY76" fmla="*/ 270085 h 589414"/>
                  <a:gd name="connsiteX77" fmla="*/ 334308 w 593106"/>
                  <a:gd name="connsiteY77" fmla="*/ 270085 h 589414"/>
                  <a:gd name="connsiteX78" fmla="*/ 299861 w 593106"/>
                  <a:gd name="connsiteY78" fmla="*/ 235707 h 589414"/>
                  <a:gd name="connsiteX79" fmla="*/ 299861 w 593106"/>
                  <a:gd name="connsiteY79" fmla="*/ 167810 h 589414"/>
                  <a:gd name="connsiteX80" fmla="*/ 334308 w 593106"/>
                  <a:gd name="connsiteY80" fmla="*/ 132572 h 589414"/>
                  <a:gd name="connsiteX81" fmla="*/ 353254 w 593106"/>
                  <a:gd name="connsiteY81" fmla="*/ 130853 h 589414"/>
                  <a:gd name="connsiteX82" fmla="*/ 95050 w 593106"/>
                  <a:gd name="connsiteY82" fmla="*/ 115364 h 589414"/>
                  <a:gd name="connsiteX83" fmla="*/ 118283 w 593106"/>
                  <a:gd name="connsiteY83" fmla="*/ 120521 h 589414"/>
                  <a:gd name="connsiteX84" fmla="*/ 138933 w 593106"/>
                  <a:gd name="connsiteY84" fmla="*/ 157482 h 589414"/>
                  <a:gd name="connsiteX85" fmla="*/ 116562 w 593106"/>
                  <a:gd name="connsiteY85" fmla="*/ 236561 h 589414"/>
                  <a:gd name="connsiteX86" fmla="*/ 76121 w 593106"/>
                  <a:gd name="connsiteY86" fmla="*/ 270084 h 589414"/>
                  <a:gd name="connsiteX87" fmla="*/ 32238 w 593106"/>
                  <a:gd name="connsiteY87" fmla="*/ 270084 h 589414"/>
                  <a:gd name="connsiteX88" fmla="*/ 2122 w 593106"/>
                  <a:gd name="connsiteY88" fmla="*/ 236561 h 589414"/>
                  <a:gd name="connsiteX89" fmla="*/ 41703 w 593106"/>
                  <a:gd name="connsiteY89" fmla="*/ 134274 h 589414"/>
                  <a:gd name="connsiteX90" fmla="*/ 95050 w 593106"/>
                  <a:gd name="connsiteY90" fmla="*/ 115364 h 589414"/>
                  <a:gd name="connsiteX91" fmla="*/ 495327 w 593106"/>
                  <a:gd name="connsiteY91" fmla="*/ 111081 h 589414"/>
                  <a:gd name="connsiteX92" fmla="*/ 548729 w 593106"/>
                  <a:gd name="connsiteY92" fmla="*/ 129130 h 589414"/>
                  <a:gd name="connsiteX93" fmla="*/ 591795 w 593106"/>
                  <a:gd name="connsiteY93" fmla="*/ 236565 h 589414"/>
                  <a:gd name="connsiteX94" fmla="*/ 561649 w 593106"/>
                  <a:gd name="connsiteY94" fmla="*/ 270085 h 589414"/>
                  <a:gd name="connsiteX95" fmla="*/ 500495 w 593106"/>
                  <a:gd name="connsiteY95" fmla="*/ 270085 h 589414"/>
                  <a:gd name="connsiteX96" fmla="*/ 460013 w 593106"/>
                  <a:gd name="connsiteY96" fmla="*/ 236565 h 589414"/>
                  <a:gd name="connsiteX97" fmla="*/ 436758 w 593106"/>
                  <a:gd name="connsiteY97" fmla="*/ 156634 h 589414"/>
                  <a:gd name="connsiteX98" fmla="*/ 457429 w 593106"/>
                  <a:gd name="connsiteY98" fmla="*/ 119676 h 589414"/>
                  <a:gd name="connsiteX99" fmla="*/ 495327 w 593106"/>
                  <a:gd name="connsiteY99" fmla="*/ 111081 h 589414"/>
                  <a:gd name="connsiteX100" fmla="*/ 258364 w 593106"/>
                  <a:gd name="connsiteY100" fmla="*/ 35758 h 589414"/>
                  <a:gd name="connsiteX101" fmla="*/ 265460 w 593106"/>
                  <a:gd name="connsiteY101" fmla="*/ 52636 h 589414"/>
                  <a:gd name="connsiteX102" fmla="*/ 265460 w 593106"/>
                  <a:gd name="connsiteY102" fmla="*/ 64677 h 589414"/>
                  <a:gd name="connsiteX103" fmla="*/ 234495 w 593106"/>
                  <a:gd name="connsiteY103" fmla="*/ 98218 h 589414"/>
                  <a:gd name="connsiteX104" fmla="*/ 223314 w 593106"/>
                  <a:gd name="connsiteY104" fmla="*/ 67257 h 589414"/>
                  <a:gd name="connsiteX105" fmla="*/ 242237 w 593106"/>
                  <a:gd name="connsiteY105" fmla="*/ 44036 h 589414"/>
                  <a:gd name="connsiteX106" fmla="*/ 258364 w 593106"/>
                  <a:gd name="connsiteY106" fmla="*/ 35758 h 589414"/>
                  <a:gd name="connsiteX107" fmla="*/ 307077 w 593106"/>
                  <a:gd name="connsiteY107" fmla="*/ 24998 h 589414"/>
                  <a:gd name="connsiteX108" fmla="*/ 323985 w 593106"/>
                  <a:gd name="connsiteY108" fmla="*/ 32847 h 589414"/>
                  <a:gd name="connsiteX109" fmla="*/ 350693 w 593106"/>
                  <a:gd name="connsiteY109" fmla="*/ 67253 h 589414"/>
                  <a:gd name="connsiteX110" fmla="*/ 335185 w 593106"/>
                  <a:gd name="connsiteY110" fmla="*/ 97358 h 589414"/>
                  <a:gd name="connsiteX111" fmla="*/ 334323 w 593106"/>
                  <a:gd name="connsiteY111" fmla="*/ 98218 h 589414"/>
                  <a:gd name="connsiteX112" fmla="*/ 299861 w 593106"/>
                  <a:gd name="connsiteY112" fmla="*/ 64672 h 589414"/>
                  <a:gd name="connsiteX113" fmla="*/ 299861 w 593106"/>
                  <a:gd name="connsiteY113" fmla="*/ 42309 h 589414"/>
                  <a:gd name="connsiteX114" fmla="*/ 307077 w 593106"/>
                  <a:gd name="connsiteY114" fmla="*/ 24998 h 589414"/>
                  <a:gd name="connsiteX115" fmla="*/ 204359 w 593106"/>
                  <a:gd name="connsiteY115" fmla="*/ 7108 h 589414"/>
                  <a:gd name="connsiteX116" fmla="*/ 215552 w 593106"/>
                  <a:gd name="connsiteY116" fmla="*/ 24292 h 589414"/>
                  <a:gd name="connsiteX117" fmla="*/ 186279 w 593106"/>
                  <a:gd name="connsiteY117" fmla="*/ 63815 h 589414"/>
                  <a:gd name="connsiteX118" fmla="*/ 134621 w 593106"/>
                  <a:gd name="connsiteY118" fmla="*/ 88732 h 589414"/>
                  <a:gd name="connsiteX119" fmla="*/ 120846 w 593106"/>
                  <a:gd name="connsiteY119" fmla="*/ 86155 h 589414"/>
                  <a:gd name="connsiteX120" fmla="*/ 113097 w 593106"/>
                  <a:gd name="connsiteY120" fmla="*/ 55223 h 589414"/>
                  <a:gd name="connsiteX121" fmla="*/ 204359 w 593106"/>
                  <a:gd name="connsiteY121" fmla="*/ 7108 h 589414"/>
                  <a:gd name="connsiteX122" fmla="*/ 368806 w 593106"/>
                  <a:gd name="connsiteY122" fmla="*/ 1108 h 589414"/>
                  <a:gd name="connsiteX123" fmla="*/ 475572 w 593106"/>
                  <a:gd name="connsiteY123" fmla="*/ 51810 h 589414"/>
                  <a:gd name="connsiteX124" fmla="*/ 468684 w 593106"/>
                  <a:gd name="connsiteY124" fmla="*/ 81887 h 589414"/>
                  <a:gd name="connsiteX125" fmla="*/ 441131 w 593106"/>
                  <a:gd name="connsiteY125" fmla="*/ 87043 h 589414"/>
                  <a:gd name="connsiteX126" fmla="*/ 389471 w 593106"/>
                  <a:gd name="connsiteY126" fmla="*/ 62981 h 589414"/>
                  <a:gd name="connsiteX127" fmla="*/ 358474 w 593106"/>
                  <a:gd name="connsiteY127" fmla="*/ 20013 h 589414"/>
                  <a:gd name="connsiteX128" fmla="*/ 368806 w 593106"/>
                  <a:gd name="connsiteY128" fmla="*/ 1108 h 589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593106" h="589414">
                    <a:moveTo>
                      <a:pt x="486711" y="490288"/>
                    </a:moveTo>
                    <a:cubicBezTo>
                      <a:pt x="502197" y="494583"/>
                      <a:pt x="503918" y="509185"/>
                      <a:pt x="489292" y="522070"/>
                    </a:cubicBezTo>
                    <a:cubicBezTo>
                      <a:pt x="483270" y="526365"/>
                      <a:pt x="477248" y="530660"/>
                      <a:pt x="472086" y="534955"/>
                    </a:cubicBezTo>
                    <a:cubicBezTo>
                      <a:pt x="456600" y="546121"/>
                      <a:pt x="447136" y="538391"/>
                      <a:pt x="451438" y="520352"/>
                    </a:cubicBezTo>
                    <a:cubicBezTo>
                      <a:pt x="451438" y="519493"/>
                      <a:pt x="451438" y="518634"/>
                      <a:pt x="451438" y="517775"/>
                    </a:cubicBezTo>
                    <a:cubicBezTo>
                      <a:pt x="455739" y="499737"/>
                      <a:pt x="471225" y="486852"/>
                      <a:pt x="486711" y="490288"/>
                    </a:cubicBezTo>
                    <a:close/>
                    <a:moveTo>
                      <a:pt x="96792" y="487634"/>
                    </a:moveTo>
                    <a:cubicBezTo>
                      <a:pt x="107971" y="485056"/>
                      <a:pt x="120010" y="496224"/>
                      <a:pt x="123450" y="511688"/>
                    </a:cubicBezTo>
                    <a:cubicBezTo>
                      <a:pt x="126890" y="528011"/>
                      <a:pt x="117431" y="532306"/>
                      <a:pt x="102811" y="520279"/>
                    </a:cubicBezTo>
                    <a:cubicBezTo>
                      <a:pt x="101951" y="519420"/>
                      <a:pt x="101091" y="518561"/>
                      <a:pt x="100231" y="517702"/>
                    </a:cubicBezTo>
                    <a:cubicBezTo>
                      <a:pt x="85612" y="505674"/>
                      <a:pt x="84752" y="491070"/>
                      <a:pt x="96792" y="487634"/>
                    </a:cubicBezTo>
                    <a:close/>
                    <a:moveTo>
                      <a:pt x="334303" y="470443"/>
                    </a:moveTo>
                    <a:cubicBezTo>
                      <a:pt x="354107" y="471303"/>
                      <a:pt x="373050" y="473024"/>
                      <a:pt x="390271" y="474744"/>
                    </a:cubicBezTo>
                    <a:cubicBezTo>
                      <a:pt x="409214" y="476464"/>
                      <a:pt x="422130" y="493665"/>
                      <a:pt x="417825" y="512587"/>
                    </a:cubicBezTo>
                    <a:cubicBezTo>
                      <a:pt x="415242" y="521187"/>
                      <a:pt x="413520" y="530648"/>
                      <a:pt x="410936" y="539249"/>
                    </a:cubicBezTo>
                    <a:cubicBezTo>
                      <a:pt x="405770" y="558170"/>
                      <a:pt x="386827" y="577952"/>
                      <a:pt x="368745" y="582252"/>
                    </a:cubicBezTo>
                    <a:cubicBezTo>
                      <a:pt x="357551" y="585693"/>
                      <a:pt x="345497" y="587413"/>
                      <a:pt x="334303" y="589133"/>
                    </a:cubicBezTo>
                    <a:cubicBezTo>
                      <a:pt x="315360" y="591713"/>
                      <a:pt x="299861" y="576232"/>
                      <a:pt x="299861" y="556450"/>
                    </a:cubicBezTo>
                    <a:lnTo>
                      <a:pt x="299861" y="503986"/>
                    </a:lnTo>
                    <a:cubicBezTo>
                      <a:pt x="299861" y="485065"/>
                      <a:pt x="315360" y="469583"/>
                      <a:pt x="334303" y="470443"/>
                    </a:cubicBezTo>
                    <a:close/>
                    <a:moveTo>
                      <a:pt x="231018" y="470443"/>
                    </a:moveTo>
                    <a:cubicBezTo>
                      <a:pt x="249962" y="469583"/>
                      <a:pt x="265461" y="485063"/>
                      <a:pt x="265461" y="503982"/>
                    </a:cubicBezTo>
                    <a:lnTo>
                      <a:pt x="265461" y="555580"/>
                    </a:lnTo>
                    <a:cubicBezTo>
                      <a:pt x="265461" y="574500"/>
                      <a:pt x="249962" y="588259"/>
                      <a:pt x="231018" y="583959"/>
                    </a:cubicBezTo>
                    <a:cubicBezTo>
                      <a:pt x="222408" y="582239"/>
                      <a:pt x="212936" y="579660"/>
                      <a:pt x="204325" y="577080"/>
                    </a:cubicBezTo>
                    <a:cubicBezTo>
                      <a:pt x="186243" y="571060"/>
                      <a:pt x="168160" y="549561"/>
                      <a:pt x="162994" y="531501"/>
                    </a:cubicBezTo>
                    <a:cubicBezTo>
                      <a:pt x="161272" y="524621"/>
                      <a:pt x="159550" y="517742"/>
                      <a:pt x="158688" y="510862"/>
                    </a:cubicBezTo>
                    <a:cubicBezTo>
                      <a:pt x="154383" y="492802"/>
                      <a:pt x="166438" y="475603"/>
                      <a:pt x="185382" y="473883"/>
                    </a:cubicBezTo>
                    <a:cubicBezTo>
                      <a:pt x="199159" y="472163"/>
                      <a:pt x="214658" y="471303"/>
                      <a:pt x="231018" y="470443"/>
                    </a:cubicBezTo>
                    <a:close/>
                    <a:moveTo>
                      <a:pt x="503923" y="304486"/>
                    </a:moveTo>
                    <a:lnTo>
                      <a:pt x="561622" y="304486"/>
                    </a:lnTo>
                    <a:cubicBezTo>
                      <a:pt x="580568" y="304486"/>
                      <a:pt x="596069" y="319968"/>
                      <a:pt x="592624" y="338891"/>
                    </a:cubicBezTo>
                    <a:cubicBezTo>
                      <a:pt x="587457" y="375877"/>
                      <a:pt x="574540" y="410282"/>
                      <a:pt x="556455" y="441247"/>
                    </a:cubicBezTo>
                    <a:cubicBezTo>
                      <a:pt x="546982" y="457590"/>
                      <a:pt x="523730" y="464471"/>
                      <a:pt x="504785" y="459310"/>
                    </a:cubicBezTo>
                    <a:cubicBezTo>
                      <a:pt x="503062" y="459310"/>
                      <a:pt x="500479" y="458450"/>
                      <a:pt x="497895" y="457590"/>
                    </a:cubicBezTo>
                    <a:cubicBezTo>
                      <a:pt x="479811" y="453289"/>
                      <a:pt x="466893" y="435226"/>
                      <a:pt x="468615" y="416303"/>
                    </a:cubicBezTo>
                    <a:cubicBezTo>
                      <a:pt x="471199" y="388779"/>
                      <a:pt x="472060" y="363835"/>
                      <a:pt x="471199" y="338891"/>
                    </a:cubicBezTo>
                    <a:cubicBezTo>
                      <a:pt x="471199" y="319968"/>
                      <a:pt x="484978" y="304486"/>
                      <a:pt x="503923" y="304486"/>
                    </a:cubicBezTo>
                    <a:close/>
                    <a:moveTo>
                      <a:pt x="334297" y="304486"/>
                    </a:moveTo>
                    <a:lnTo>
                      <a:pt x="400585" y="304486"/>
                    </a:lnTo>
                    <a:cubicBezTo>
                      <a:pt x="419524" y="304486"/>
                      <a:pt x="436742" y="319966"/>
                      <a:pt x="436742" y="338887"/>
                    </a:cubicBezTo>
                    <a:cubicBezTo>
                      <a:pt x="437603" y="362107"/>
                      <a:pt x="436742" y="385328"/>
                      <a:pt x="434159" y="410269"/>
                    </a:cubicBezTo>
                    <a:cubicBezTo>
                      <a:pt x="432438" y="429189"/>
                      <a:pt x="415220" y="442090"/>
                      <a:pt x="396280" y="440370"/>
                    </a:cubicBezTo>
                    <a:cubicBezTo>
                      <a:pt x="377341" y="438650"/>
                      <a:pt x="356680" y="436930"/>
                      <a:pt x="334297" y="436070"/>
                    </a:cubicBezTo>
                    <a:cubicBezTo>
                      <a:pt x="315357" y="435210"/>
                      <a:pt x="299861" y="419729"/>
                      <a:pt x="299861" y="400809"/>
                    </a:cubicBezTo>
                    <a:lnTo>
                      <a:pt x="299861" y="338887"/>
                    </a:lnTo>
                    <a:cubicBezTo>
                      <a:pt x="299861" y="319966"/>
                      <a:pt x="315357" y="304486"/>
                      <a:pt x="334297" y="304486"/>
                    </a:cubicBezTo>
                    <a:close/>
                    <a:moveTo>
                      <a:pt x="175089" y="304486"/>
                    </a:moveTo>
                    <a:lnTo>
                      <a:pt x="231033" y="304486"/>
                    </a:lnTo>
                    <a:cubicBezTo>
                      <a:pt x="249968" y="304486"/>
                      <a:pt x="265460" y="319970"/>
                      <a:pt x="265460" y="338895"/>
                    </a:cubicBezTo>
                    <a:lnTo>
                      <a:pt x="265460" y="400830"/>
                    </a:lnTo>
                    <a:cubicBezTo>
                      <a:pt x="265460" y="419755"/>
                      <a:pt x="249968" y="435239"/>
                      <a:pt x="231033" y="436099"/>
                    </a:cubicBezTo>
                    <a:cubicBezTo>
                      <a:pt x="212098" y="436960"/>
                      <a:pt x="195745" y="437820"/>
                      <a:pt x="179393" y="439540"/>
                    </a:cubicBezTo>
                    <a:cubicBezTo>
                      <a:pt x="160458" y="441261"/>
                      <a:pt x="143244" y="428357"/>
                      <a:pt x="141523" y="409433"/>
                    </a:cubicBezTo>
                    <a:cubicBezTo>
                      <a:pt x="138941" y="384486"/>
                      <a:pt x="138080" y="361260"/>
                      <a:pt x="138941" y="338895"/>
                    </a:cubicBezTo>
                    <a:cubicBezTo>
                      <a:pt x="138941" y="319970"/>
                      <a:pt x="156154" y="304486"/>
                      <a:pt x="175089" y="304486"/>
                    </a:cubicBezTo>
                    <a:close/>
                    <a:moveTo>
                      <a:pt x="31285" y="304486"/>
                    </a:moveTo>
                    <a:lnTo>
                      <a:pt x="72605" y="304486"/>
                    </a:lnTo>
                    <a:cubicBezTo>
                      <a:pt x="91543" y="304486"/>
                      <a:pt x="105316" y="319970"/>
                      <a:pt x="105316" y="338895"/>
                    </a:cubicBezTo>
                    <a:cubicBezTo>
                      <a:pt x="104455" y="362982"/>
                      <a:pt x="105316" y="388788"/>
                      <a:pt x="107898" y="414595"/>
                    </a:cubicBezTo>
                    <a:cubicBezTo>
                      <a:pt x="109620" y="433521"/>
                      <a:pt x="98429" y="451585"/>
                      <a:pt x="82074" y="455887"/>
                    </a:cubicBezTo>
                    <a:cubicBezTo>
                      <a:pt x="65718" y="460188"/>
                      <a:pt x="43337" y="453306"/>
                      <a:pt x="33868" y="436101"/>
                    </a:cubicBezTo>
                    <a:cubicBezTo>
                      <a:pt x="17512" y="406853"/>
                      <a:pt x="6321" y="374165"/>
                      <a:pt x="296" y="338895"/>
                    </a:cubicBezTo>
                    <a:cubicBezTo>
                      <a:pt x="-2287" y="319970"/>
                      <a:pt x="12347" y="304486"/>
                      <a:pt x="31285" y="304486"/>
                    </a:cubicBezTo>
                    <a:close/>
                    <a:moveTo>
                      <a:pt x="220702" y="131682"/>
                    </a:moveTo>
                    <a:cubicBezTo>
                      <a:pt x="224145" y="131682"/>
                      <a:pt x="227588" y="131682"/>
                      <a:pt x="231031" y="132542"/>
                    </a:cubicBezTo>
                    <a:cubicBezTo>
                      <a:pt x="249968" y="132542"/>
                      <a:pt x="265461" y="148016"/>
                      <a:pt x="265461" y="167787"/>
                    </a:cubicBezTo>
                    <a:lnTo>
                      <a:pt x="265461" y="235699"/>
                    </a:lnTo>
                    <a:cubicBezTo>
                      <a:pt x="265461" y="255471"/>
                      <a:pt x="249968" y="270085"/>
                      <a:pt x="231031" y="270085"/>
                    </a:cubicBezTo>
                    <a:lnTo>
                      <a:pt x="178525" y="270085"/>
                    </a:lnTo>
                    <a:cubicBezTo>
                      <a:pt x="159589" y="270085"/>
                      <a:pt x="145817" y="255471"/>
                      <a:pt x="150121" y="236559"/>
                    </a:cubicBezTo>
                    <a:cubicBezTo>
                      <a:pt x="156146" y="209050"/>
                      <a:pt x="163893" y="183261"/>
                      <a:pt x="172500" y="160910"/>
                    </a:cubicBezTo>
                    <a:cubicBezTo>
                      <a:pt x="179386" y="142858"/>
                      <a:pt x="201766" y="130823"/>
                      <a:pt x="220702" y="131682"/>
                    </a:cubicBezTo>
                    <a:close/>
                    <a:moveTo>
                      <a:pt x="353254" y="130853"/>
                    </a:moveTo>
                    <a:cubicBezTo>
                      <a:pt x="372200" y="129994"/>
                      <a:pt x="394590" y="142886"/>
                      <a:pt x="401479" y="160075"/>
                    </a:cubicBezTo>
                    <a:cubicBezTo>
                      <a:pt x="410952" y="183280"/>
                      <a:pt x="418703" y="208204"/>
                      <a:pt x="424731" y="236566"/>
                    </a:cubicBezTo>
                    <a:cubicBezTo>
                      <a:pt x="429037" y="255474"/>
                      <a:pt x="416119" y="270085"/>
                      <a:pt x="396312" y="270085"/>
                    </a:cubicBezTo>
                    <a:lnTo>
                      <a:pt x="334308" y="270085"/>
                    </a:lnTo>
                    <a:cubicBezTo>
                      <a:pt x="315362" y="270085"/>
                      <a:pt x="299861" y="255474"/>
                      <a:pt x="299861" y="235707"/>
                    </a:cubicBezTo>
                    <a:lnTo>
                      <a:pt x="299861" y="167810"/>
                    </a:lnTo>
                    <a:cubicBezTo>
                      <a:pt x="299861" y="148902"/>
                      <a:pt x="315362" y="132572"/>
                      <a:pt x="334308" y="132572"/>
                    </a:cubicBezTo>
                    <a:cubicBezTo>
                      <a:pt x="340336" y="131713"/>
                      <a:pt x="347226" y="131713"/>
                      <a:pt x="353254" y="130853"/>
                    </a:cubicBezTo>
                    <a:close/>
                    <a:moveTo>
                      <a:pt x="95050" y="115364"/>
                    </a:moveTo>
                    <a:cubicBezTo>
                      <a:pt x="101934" y="117083"/>
                      <a:pt x="109678" y="118802"/>
                      <a:pt x="118283" y="120521"/>
                    </a:cubicBezTo>
                    <a:cubicBezTo>
                      <a:pt x="137213" y="123959"/>
                      <a:pt x="145817" y="139431"/>
                      <a:pt x="138933" y="157482"/>
                    </a:cubicBezTo>
                    <a:cubicBezTo>
                      <a:pt x="130329" y="181549"/>
                      <a:pt x="122585" y="208196"/>
                      <a:pt x="116562" y="236561"/>
                    </a:cubicBezTo>
                    <a:cubicBezTo>
                      <a:pt x="112260" y="255471"/>
                      <a:pt x="95050" y="270084"/>
                      <a:pt x="76121" y="270084"/>
                    </a:cubicBezTo>
                    <a:lnTo>
                      <a:pt x="32238" y="270084"/>
                    </a:lnTo>
                    <a:cubicBezTo>
                      <a:pt x="13308" y="270084"/>
                      <a:pt x="-1320" y="255471"/>
                      <a:pt x="2122" y="236561"/>
                    </a:cubicBezTo>
                    <a:cubicBezTo>
                      <a:pt x="9005" y="199600"/>
                      <a:pt x="22773" y="165218"/>
                      <a:pt x="41703" y="134274"/>
                    </a:cubicBezTo>
                    <a:cubicBezTo>
                      <a:pt x="52028" y="117942"/>
                      <a:pt x="76121" y="111066"/>
                      <a:pt x="95050" y="115364"/>
                    </a:cubicBezTo>
                    <a:close/>
                    <a:moveTo>
                      <a:pt x="495327" y="111081"/>
                    </a:moveTo>
                    <a:cubicBezTo>
                      <a:pt x="514276" y="106784"/>
                      <a:pt x="538393" y="113660"/>
                      <a:pt x="548729" y="129130"/>
                    </a:cubicBezTo>
                    <a:cubicBezTo>
                      <a:pt x="569401" y="161790"/>
                      <a:pt x="584043" y="197889"/>
                      <a:pt x="591795" y="236565"/>
                    </a:cubicBezTo>
                    <a:cubicBezTo>
                      <a:pt x="595240" y="255474"/>
                      <a:pt x="580598" y="270085"/>
                      <a:pt x="561649" y="270085"/>
                    </a:cubicBezTo>
                    <a:lnTo>
                      <a:pt x="500495" y="270085"/>
                    </a:lnTo>
                    <a:cubicBezTo>
                      <a:pt x="481546" y="270085"/>
                      <a:pt x="463458" y="255474"/>
                      <a:pt x="460013" y="236565"/>
                    </a:cubicBezTo>
                    <a:cubicBezTo>
                      <a:pt x="453984" y="207343"/>
                      <a:pt x="446232" y="180699"/>
                      <a:pt x="436758" y="156634"/>
                    </a:cubicBezTo>
                    <a:cubicBezTo>
                      <a:pt x="429867" y="138584"/>
                      <a:pt x="438480" y="123114"/>
                      <a:pt x="457429" y="119676"/>
                    </a:cubicBezTo>
                    <a:cubicBezTo>
                      <a:pt x="471210" y="117097"/>
                      <a:pt x="484130" y="114519"/>
                      <a:pt x="495327" y="111081"/>
                    </a:cubicBezTo>
                    <a:close/>
                    <a:moveTo>
                      <a:pt x="258364" y="35758"/>
                    </a:moveTo>
                    <a:cubicBezTo>
                      <a:pt x="262665" y="37371"/>
                      <a:pt x="265460" y="43176"/>
                      <a:pt x="265460" y="52636"/>
                    </a:cubicBezTo>
                    <a:lnTo>
                      <a:pt x="265460" y="64677"/>
                    </a:lnTo>
                    <a:cubicBezTo>
                      <a:pt x="265460" y="83597"/>
                      <a:pt x="251698" y="98218"/>
                      <a:pt x="234495" y="98218"/>
                    </a:cubicBezTo>
                    <a:cubicBezTo>
                      <a:pt x="218153" y="97358"/>
                      <a:pt x="212132" y="82737"/>
                      <a:pt x="223314" y="67257"/>
                    </a:cubicBezTo>
                    <a:cubicBezTo>
                      <a:pt x="230195" y="58657"/>
                      <a:pt x="236216" y="50916"/>
                      <a:pt x="242237" y="44036"/>
                    </a:cubicBezTo>
                    <a:cubicBezTo>
                      <a:pt x="248258" y="36726"/>
                      <a:pt x="254063" y="34146"/>
                      <a:pt x="258364" y="35758"/>
                    </a:cubicBezTo>
                    <a:close/>
                    <a:moveTo>
                      <a:pt x="307077" y="24998"/>
                    </a:moveTo>
                    <a:cubicBezTo>
                      <a:pt x="311492" y="23171"/>
                      <a:pt x="317523" y="25536"/>
                      <a:pt x="323985" y="32847"/>
                    </a:cubicBezTo>
                    <a:cubicBezTo>
                      <a:pt x="332600" y="42309"/>
                      <a:pt x="341216" y="53490"/>
                      <a:pt x="350693" y="67253"/>
                    </a:cubicBezTo>
                    <a:cubicBezTo>
                      <a:pt x="361893" y="82735"/>
                      <a:pt x="354139" y="97358"/>
                      <a:pt x="335185" y="97358"/>
                    </a:cubicBezTo>
                    <a:cubicBezTo>
                      <a:pt x="335185" y="97358"/>
                      <a:pt x="334323" y="97358"/>
                      <a:pt x="334323" y="98218"/>
                    </a:cubicBezTo>
                    <a:cubicBezTo>
                      <a:pt x="315369" y="98218"/>
                      <a:pt x="299861" y="83595"/>
                      <a:pt x="299861" y="64672"/>
                    </a:cubicBezTo>
                    <a:lnTo>
                      <a:pt x="299861" y="42309"/>
                    </a:lnTo>
                    <a:cubicBezTo>
                      <a:pt x="299861" y="32847"/>
                      <a:pt x="302661" y="26826"/>
                      <a:pt x="307077" y="24998"/>
                    </a:cubicBezTo>
                    <a:close/>
                    <a:moveTo>
                      <a:pt x="204359" y="7108"/>
                    </a:moveTo>
                    <a:cubicBezTo>
                      <a:pt x="222439" y="1094"/>
                      <a:pt x="227605" y="8827"/>
                      <a:pt x="215552" y="24292"/>
                    </a:cubicBezTo>
                    <a:cubicBezTo>
                      <a:pt x="206081" y="35462"/>
                      <a:pt x="195750" y="48350"/>
                      <a:pt x="186279" y="63815"/>
                    </a:cubicBezTo>
                    <a:cubicBezTo>
                      <a:pt x="175947" y="79281"/>
                      <a:pt x="153563" y="91310"/>
                      <a:pt x="134621" y="88732"/>
                    </a:cubicBezTo>
                    <a:cubicBezTo>
                      <a:pt x="129456" y="87873"/>
                      <a:pt x="125151" y="87014"/>
                      <a:pt x="120846" y="86155"/>
                    </a:cubicBezTo>
                    <a:cubicBezTo>
                      <a:pt x="101905" y="81859"/>
                      <a:pt x="97600" y="67252"/>
                      <a:pt x="113097" y="55223"/>
                    </a:cubicBezTo>
                    <a:cubicBezTo>
                      <a:pt x="139787" y="33743"/>
                      <a:pt x="170782" y="17419"/>
                      <a:pt x="204359" y="7108"/>
                    </a:cubicBezTo>
                    <a:close/>
                    <a:moveTo>
                      <a:pt x="368806" y="1108"/>
                    </a:moveTo>
                    <a:cubicBezTo>
                      <a:pt x="408413" y="10560"/>
                      <a:pt x="444575" y="28607"/>
                      <a:pt x="475572" y="51810"/>
                    </a:cubicBezTo>
                    <a:cubicBezTo>
                      <a:pt x="491070" y="62981"/>
                      <a:pt x="487626" y="78450"/>
                      <a:pt x="468684" y="81887"/>
                    </a:cubicBezTo>
                    <a:cubicBezTo>
                      <a:pt x="460074" y="83606"/>
                      <a:pt x="451463" y="85325"/>
                      <a:pt x="441131" y="87043"/>
                    </a:cubicBezTo>
                    <a:cubicBezTo>
                      <a:pt x="422189" y="90481"/>
                      <a:pt x="399803" y="78450"/>
                      <a:pt x="389471" y="62981"/>
                    </a:cubicBezTo>
                    <a:cubicBezTo>
                      <a:pt x="379138" y="46654"/>
                      <a:pt x="367945" y="32044"/>
                      <a:pt x="358474" y="20013"/>
                    </a:cubicBezTo>
                    <a:cubicBezTo>
                      <a:pt x="346420" y="5404"/>
                      <a:pt x="350725" y="-3189"/>
                      <a:pt x="368806" y="1108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2622337" y="2696247"/>
              <a:ext cx="8434578" cy="85844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        在某个特定环境中，对基本威胁和可实现威胁进行深入分析，可以发现其潜在的一些威胁，例如：</a:t>
              </a:r>
              <a:endParaRPr kumimoji="0" lang="zh-CN" altLang="en-US" sz="2000" b="0" i="0" u="none" strike="noStrike" kern="1200" cap="none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30" name="Picture 4" descr="https://img95.699pic.com/photo/30005/4901.jpg_wh86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65" y="3711566"/>
            <a:ext cx="3792989" cy="24301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540" y="3711566"/>
            <a:ext cx="5185346" cy="24301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miter lim="800000"/>
            <a:headEnd/>
            <a:tailEnd/>
          </a:ln>
        </p:spPr>
      </p:pic>
      <p:grpSp>
        <p:nvGrpSpPr>
          <p:cNvPr id="69" name="组合 68"/>
          <p:cNvGrpSpPr/>
          <p:nvPr/>
        </p:nvGrpSpPr>
        <p:grpSpPr>
          <a:xfrm>
            <a:off x="6720371" y="2945432"/>
            <a:ext cx="3642074" cy="489824"/>
            <a:chOff x="6806509" y="2945432"/>
            <a:chExt cx="3642074" cy="489824"/>
          </a:xfrm>
        </p:grpSpPr>
        <p:grpSp>
          <p:nvGrpSpPr>
            <p:cNvPr id="26" name="组合 25"/>
            <p:cNvGrpSpPr/>
            <p:nvPr/>
          </p:nvGrpSpPr>
          <p:grpSpPr>
            <a:xfrm>
              <a:off x="6806509" y="2945432"/>
              <a:ext cx="3642074" cy="489824"/>
              <a:chOff x="4265252" y="2305054"/>
              <a:chExt cx="4903734" cy="659505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4816021" y="2305054"/>
                <a:ext cx="4352965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sz="2000" kern="0" dirty="0">
                    <a:solidFill>
                      <a:srgbClr val="C00000"/>
                    </a:solidFill>
                  </a:rPr>
                  <a:t>媒体废弃物</a:t>
                </a:r>
                <a:r>
                  <a:rPr lang="zh-CN" altLang="en-US" sz="2000" kern="0" dirty="0">
                    <a:solidFill>
                      <a:srgbClr val="002060"/>
                    </a:solidFill>
                  </a:rPr>
                  <a:t>导致信息泄漏</a:t>
                </a:r>
                <a:endParaRPr lang="zh-CN" altLang="en-US" sz="2000" kern="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29" name="直接连接符 28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51"/>
            <p:cNvGrpSpPr/>
            <p:nvPr/>
          </p:nvGrpSpPr>
          <p:grpSpPr bwMode="auto">
            <a:xfrm>
              <a:off x="6948011" y="3090875"/>
              <a:ext cx="247030" cy="271114"/>
              <a:chOff x="2744" y="-584"/>
              <a:chExt cx="634" cy="702"/>
            </a:xfrm>
          </p:grpSpPr>
          <p:sp>
            <p:nvSpPr>
              <p:cNvPr id="34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35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36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37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42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43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68" name="组合 67"/>
          <p:cNvGrpSpPr/>
          <p:nvPr/>
        </p:nvGrpSpPr>
        <p:grpSpPr>
          <a:xfrm>
            <a:off x="6720371" y="2301009"/>
            <a:ext cx="3992594" cy="489824"/>
            <a:chOff x="6806509" y="2301009"/>
            <a:chExt cx="3992594" cy="489824"/>
          </a:xfrm>
        </p:grpSpPr>
        <p:grpSp>
          <p:nvGrpSpPr>
            <p:cNvPr id="21" name="组合 20"/>
            <p:cNvGrpSpPr/>
            <p:nvPr/>
          </p:nvGrpSpPr>
          <p:grpSpPr>
            <a:xfrm>
              <a:off x="6806509" y="2301009"/>
              <a:ext cx="3992594" cy="489824"/>
              <a:chOff x="4265252" y="2305054"/>
              <a:chExt cx="5375679" cy="659505"/>
            </a:xfrm>
          </p:grpSpPr>
          <p:sp>
            <p:nvSpPr>
              <p:cNvPr id="23" name="标题 1"/>
              <p:cNvSpPr txBox="1"/>
              <p:nvPr/>
            </p:nvSpPr>
            <p:spPr>
              <a:xfrm>
                <a:off x="4816021" y="2305054"/>
                <a:ext cx="4824910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sz="2000" kern="0" dirty="0">
                    <a:solidFill>
                      <a:srgbClr val="C00000"/>
                    </a:solidFill>
                  </a:rPr>
                  <a:t>操作人员</a:t>
                </a:r>
                <a:r>
                  <a:rPr lang="zh-CN" altLang="en-US" sz="2000" kern="0" dirty="0">
                    <a:solidFill>
                      <a:srgbClr val="002060"/>
                    </a:solidFill>
                  </a:rPr>
                  <a:t>不慎导致信息泄漏</a:t>
                </a:r>
                <a:endParaRPr lang="zh-CN" altLang="en-US" sz="2000" kern="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51"/>
            <p:cNvGrpSpPr/>
            <p:nvPr/>
          </p:nvGrpSpPr>
          <p:grpSpPr bwMode="auto">
            <a:xfrm>
              <a:off x="6948011" y="2441850"/>
              <a:ext cx="247030" cy="271114"/>
              <a:chOff x="2744" y="-584"/>
              <a:chExt cx="634" cy="702"/>
            </a:xfrm>
          </p:grpSpPr>
          <p:sp>
            <p:nvSpPr>
              <p:cNvPr id="46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47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48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49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50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51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67" name="组合 66"/>
          <p:cNvGrpSpPr/>
          <p:nvPr/>
        </p:nvGrpSpPr>
        <p:grpSpPr>
          <a:xfrm>
            <a:off x="3187362" y="2945432"/>
            <a:ext cx="3352514" cy="489824"/>
            <a:chOff x="3273500" y="2945432"/>
            <a:chExt cx="3352514" cy="489824"/>
          </a:xfrm>
        </p:grpSpPr>
        <p:grpSp>
          <p:nvGrpSpPr>
            <p:cNvPr id="16" name="组合 15"/>
            <p:cNvGrpSpPr/>
            <p:nvPr/>
          </p:nvGrpSpPr>
          <p:grpSpPr>
            <a:xfrm>
              <a:off x="3273500" y="2945432"/>
              <a:ext cx="3352514" cy="489824"/>
              <a:chOff x="4265252" y="2305054"/>
              <a:chExt cx="4513867" cy="659505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4816021" y="2305054"/>
                <a:ext cx="3963098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sz="2000" kern="0" dirty="0">
                    <a:solidFill>
                      <a:srgbClr val="C00000"/>
                    </a:solidFill>
                  </a:rPr>
                  <a:t>流量分析 </a:t>
                </a:r>
                <a:r>
                  <a:rPr lang="en-US" altLang="zh-CN" sz="2000" kern="0" dirty="0">
                    <a:solidFill>
                      <a:srgbClr val="002060"/>
                    </a:solidFill>
                  </a:rPr>
                  <a:t>Traffic analysis</a:t>
                </a:r>
                <a:endParaRPr lang="en-US" altLang="zh-CN" sz="2000" kern="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 bwMode="auto">
            <a:xfrm>
              <a:off x="3392670" y="3090875"/>
              <a:ext cx="247030" cy="271114"/>
              <a:chOff x="2744" y="-584"/>
              <a:chExt cx="634" cy="702"/>
            </a:xfrm>
          </p:grpSpPr>
          <p:sp>
            <p:nvSpPr>
              <p:cNvPr id="53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54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55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56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57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58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66" name="组合 65"/>
          <p:cNvGrpSpPr/>
          <p:nvPr/>
        </p:nvGrpSpPr>
        <p:grpSpPr>
          <a:xfrm>
            <a:off x="3187362" y="2301009"/>
            <a:ext cx="3352514" cy="489824"/>
            <a:chOff x="3273500" y="2301009"/>
            <a:chExt cx="3352514" cy="489824"/>
          </a:xfrm>
        </p:grpSpPr>
        <p:grpSp>
          <p:nvGrpSpPr>
            <p:cNvPr id="11" name="组合 10"/>
            <p:cNvGrpSpPr/>
            <p:nvPr/>
          </p:nvGrpSpPr>
          <p:grpSpPr>
            <a:xfrm>
              <a:off x="3273500" y="2301009"/>
              <a:ext cx="3352514" cy="489824"/>
              <a:chOff x="4265252" y="2305054"/>
              <a:chExt cx="4513867" cy="659505"/>
            </a:xfrm>
          </p:grpSpPr>
          <p:sp>
            <p:nvSpPr>
              <p:cNvPr id="13" name="标题 1"/>
              <p:cNvSpPr txBox="1"/>
              <p:nvPr/>
            </p:nvSpPr>
            <p:spPr>
              <a:xfrm>
                <a:off x="4816021" y="2305054"/>
                <a:ext cx="3963098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sz="2000" kern="0" dirty="0">
                    <a:solidFill>
                      <a:srgbClr val="C00000"/>
                    </a:solidFill>
                  </a:rPr>
                  <a:t>网络窃听 </a:t>
                </a:r>
                <a:r>
                  <a:rPr lang="en-US" altLang="zh-CN" sz="2000" kern="0" dirty="0">
                    <a:solidFill>
                      <a:srgbClr val="002060"/>
                    </a:solidFill>
                  </a:rPr>
                  <a:t>Eavesdropping</a:t>
                </a:r>
                <a:endParaRPr lang="en-US" altLang="zh-CN" sz="2000" kern="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1"/>
            <p:cNvGrpSpPr/>
            <p:nvPr/>
          </p:nvGrpSpPr>
          <p:grpSpPr bwMode="auto">
            <a:xfrm>
              <a:off x="3392670" y="2441850"/>
              <a:ext cx="247030" cy="271114"/>
              <a:chOff x="2744" y="-584"/>
              <a:chExt cx="634" cy="702"/>
            </a:xfrm>
          </p:grpSpPr>
          <p:sp>
            <p:nvSpPr>
              <p:cNvPr id="60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61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62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63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64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65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cxnSp>
        <p:nvCxnSpPr>
          <p:cNvPr id="71" name="直接连接符 70"/>
          <p:cNvCxnSpPr/>
          <p:nvPr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10636" y="207777"/>
            <a:ext cx="738664" cy="6584950"/>
          </a:xfrm>
          <a:prstGeom prst="rect">
            <a:avLst/>
          </a:prstGeom>
        </p:spPr>
        <p:txBody>
          <a:bodyPr vert="eaVert" wrap="square" anchor="ctr">
            <a:spAutoFit/>
          </a:bodyPr>
          <a:lstStyle/>
          <a:p>
            <a:pPr mar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第一章  引言</a:t>
            </a:r>
            <a:endParaRPr lang="zh-CN" alt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23795" y="825507"/>
            <a:ext cx="615553" cy="54267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1.2 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安全威胁与防护措施</a:t>
            </a:r>
            <a:endParaRPr lang="zh-CN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969616" y="1581955"/>
            <a:ext cx="9656101" cy="2160000"/>
            <a:chOff x="2094745" y="1581955"/>
            <a:chExt cx="9656101" cy="2160000"/>
          </a:xfrm>
        </p:grpSpPr>
        <p:sp>
          <p:nvSpPr>
            <p:cNvPr id="40" name="圆柱体 39"/>
            <p:cNvSpPr/>
            <p:nvPr/>
          </p:nvSpPr>
          <p:spPr>
            <a:xfrm>
              <a:off x="2184092" y="1581955"/>
              <a:ext cx="112947" cy="2160000"/>
            </a:xfrm>
            <a:prstGeom prst="can">
              <a:avLst>
                <a:gd name="adj" fmla="val 67166"/>
              </a:avLst>
            </a:prstGeom>
            <a:solidFill>
              <a:schemeClr val="bg1"/>
            </a:solidFill>
            <a:ln w="1905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2094745" y="1636157"/>
              <a:ext cx="9656101" cy="1015663"/>
              <a:chOff x="4295777" y="2022820"/>
              <a:chExt cx="9656101" cy="1015663"/>
            </a:xfrm>
          </p:grpSpPr>
          <p:sp>
            <p:nvSpPr>
              <p:cNvPr id="43" name="Oval 77"/>
              <p:cNvSpPr/>
              <p:nvPr/>
            </p:nvSpPr>
            <p:spPr>
              <a:xfrm flipH="1">
                <a:off x="4708728" y="2118297"/>
                <a:ext cx="209982" cy="209156"/>
              </a:xfrm>
              <a:prstGeom prst="roundRect">
                <a:avLst>
                  <a:gd name="adj" fmla="val 50000"/>
                </a:avLst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77"/>
              <p:cNvSpPr/>
              <p:nvPr/>
            </p:nvSpPr>
            <p:spPr>
              <a:xfrm flipH="1">
                <a:off x="4295777" y="2223449"/>
                <a:ext cx="520519" cy="179748"/>
              </a:xfrm>
              <a:custGeom>
                <a:avLst/>
                <a:gdLst>
                  <a:gd name="connsiteX0" fmla="*/ 0 w 1862678"/>
                  <a:gd name="connsiteY0" fmla="*/ 229495 h 458990"/>
                  <a:gd name="connsiteX1" fmla="*/ 229495 w 1862678"/>
                  <a:gd name="connsiteY1" fmla="*/ 0 h 458990"/>
                  <a:gd name="connsiteX2" fmla="*/ 1633183 w 1862678"/>
                  <a:gd name="connsiteY2" fmla="*/ 0 h 458990"/>
                  <a:gd name="connsiteX3" fmla="*/ 1862678 w 1862678"/>
                  <a:gd name="connsiteY3" fmla="*/ 229495 h 458990"/>
                  <a:gd name="connsiteX4" fmla="*/ 1862678 w 1862678"/>
                  <a:gd name="connsiteY4" fmla="*/ 229495 h 458990"/>
                  <a:gd name="connsiteX5" fmla="*/ 1633183 w 1862678"/>
                  <a:gd name="connsiteY5" fmla="*/ 458990 h 458990"/>
                  <a:gd name="connsiteX6" fmla="*/ 229495 w 1862678"/>
                  <a:gd name="connsiteY6" fmla="*/ 458990 h 458990"/>
                  <a:gd name="connsiteX7" fmla="*/ 0 w 1862678"/>
                  <a:gd name="connsiteY7" fmla="*/ 229495 h 458990"/>
                  <a:gd name="connsiteX0-1" fmla="*/ 229495 w 1862678"/>
                  <a:gd name="connsiteY0-2" fmla="*/ 458990 h 550430"/>
                  <a:gd name="connsiteX1-3" fmla="*/ 0 w 1862678"/>
                  <a:gd name="connsiteY1-4" fmla="*/ 229495 h 550430"/>
                  <a:gd name="connsiteX2-5" fmla="*/ 229495 w 1862678"/>
                  <a:gd name="connsiteY2-6" fmla="*/ 0 h 550430"/>
                  <a:gd name="connsiteX3-7" fmla="*/ 1633183 w 1862678"/>
                  <a:gd name="connsiteY3-8" fmla="*/ 0 h 550430"/>
                  <a:gd name="connsiteX4-9" fmla="*/ 1862678 w 1862678"/>
                  <a:gd name="connsiteY4-10" fmla="*/ 229495 h 550430"/>
                  <a:gd name="connsiteX5-11" fmla="*/ 1862678 w 1862678"/>
                  <a:gd name="connsiteY5-12" fmla="*/ 229495 h 550430"/>
                  <a:gd name="connsiteX6-13" fmla="*/ 1633183 w 1862678"/>
                  <a:gd name="connsiteY6-14" fmla="*/ 458990 h 550430"/>
                  <a:gd name="connsiteX7-15" fmla="*/ 320935 w 1862678"/>
                  <a:gd name="connsiteY7-16" fmla="*/ 550430 h 550430"/>
                  <a:gd name="connsiteX0-17" fmla="*/ 229495 w 1862678"/>
                  <a:gd name="connsiteY0-18" fmla="*/ 458990 h 458990"/>
                  <a:gd name="connsiteX1-19" fmla="*/ 0 w 1862678"/>
                  <a:gd name="connsiteY1-20" fmla="*/ 229495 h 458990"/>
                  <a:gd name="connsiteX2-21" fmla="*/ 229495 w 1862678"/>
                  <a:gd name="connsiteY2-22" fmla="*/ 0 h 458990"/>
                  <a:gd name="connsiteX3-23" fmla="*/ 1633183 w 1862678"/>
                  <a:gd name="connsiteY3-24" fmla="*/ 0 h 458990"/>
                  <a:gd name="connsiteX4-25" fmla="*/ 1862678 w 1862678"/>
                  <a:gd name="connsiteY4-26" fmla="*/ 229495 h 458990"/>
                  <a:gd name="connsiteX5-27" fmla="*/ 1862678 w 1862678"/>
                  <a:gd name="connsiteY5-28" fmla="*/ 229495 h 458990"/>
                  <a:gd name="connsiteX6-29" fmla="*/ 1633183 w 1862678"/>
                  <a:gd name="connsiteY6-30" fmla="*/ 458990 h 458990"/>
                  <a:gd name="connsiteX0-31" fmla="*/ 0 w 1862678"/>
                  <a:gd name="connsiteY0-32" fmla="*/ 229495 h 458990"/>
                  <a:gd name="connsiteX1-33" fmla="*/ 229495 w 1862678"/>
                  <a:gd name="connsiteY1-34" fmla="*/ 0 h 458990"/>
                  <a:gd name="connsiteX2-35" fmla="*/ 1633183 w 1862678"/>
                  <a:gd name="connsiteY2-36" fmla="*/ 0 h 458990"/>
                  <a:gd name="connsiteX3-37" fmla="*/ 1862678 w 1862678"/>
                  <a:gd name="connsiteY3-38" fmla="*/ 229495 h 458990"/>
                  <a:gd name="connsiteX4-39" fmla="*/ 1862678 w 1862678"/>
                  <a:gd name="connsiteY4-40" fmla="*/ 229495 h 458990"/>
                  <a:gd name="connsiteX5-41" fmla="*/ 1633183 w 1862678"/>
                  <a:gd name="connsiteY5-42" fmla="*/ 458990 h 458990"/>
                  <a:gd name="connsiteX0-43" fmla="*/ 0 w 1633183"/>
                  <a:gd name="connsiteY0-44" fmla="*/ 0 h 458990"/>
                  <a:gd name="connsiteX1-45" fmla="*/ 1403688 w 1633183"/>
                  <a:gd name="connsiteY1-46" fmla="*/ 0 h 458990"/>
                  <a:gd name="connsiteX2-47" fmla="*/ 1633183 w 1633183"/>
                  <a:gd name="connsiteY2-48" fmla="*/ 229495 h 458990"/>
                  <a:gd name="connsiteX3-49" fmla="*/ 1633183 w 1633183"/>
                  <a:gd name="connsiteY3-50" fmla="*/ 229495 h 458990"/>
                  <a:gd name="connsiteX4-51" fmla="*/ 1403688 w 1633183"/>
                  <a:gd name="connsiteY4-52" fmla="*/ 458990 h 458990"/>
                  <a:gd name="connsiteX0-53" fmla="*/ 0 w 1329156"/>
                  <a:gd name="connsiteY0-54" fmla="*/ 0 h 458990"/>
                  <a:gd name="connsiteX1-55" fmla="*/ 1099661 w 1329156"/>
                  <a:gd name="connsiteY1-56" fmla="*/ 0 h 458990"/>
                  <a:gd name="connsiteX2-57" fmla="*/ 1329156 w 1329156"/>
                  <a:gd name="connsiteY2-58" fmla="*/ 229495 h 458990"/>
                  <a:gd name="connsiteX3-59" fmla="*/ 1329156 w 1329156"/>
                  <a:gd name="connsiteY3-60" fmla="*/ 229495 h 458990"/>
                  <a:gd name="connsiteX4-61" fmla="*/ 1099661 w 1329156"/>
                  <a:gd name="connsiteY4-62" fmla="*/ 458990 h 45899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29156" h="458990">
                    <a:moveTo>
                      <a:pt x="0" y="0"/>
                    </a:moveTo>
                    <a:lnTo>
                      <a:pt x="1099661" y="0"/>
                    </a:lnTo>
                    <a:cubicBezTo>
                      <a:pt x="1226408" y="0"/>
                      <a:pt x="1329156" y="102748"/>
                      <a:pt x="1329156" y="229495"/>
                    </a:cubicBezTo>
                    <a:lnTo>
                      <a:pt x="1329156" y="229495"/>
                    </a:lnTo>
                    <a:cubicBezTo>
                      <a:pt x="1329156" y="356242"/>
                      <a:pt x="1226408" y="458990"/>
                      <a:pt x="1099661" y="458990"/>
                    </a:cubicBezTo>
                  </a:path>
                </a:pathLst>
              </a:custGeom>
              <a:noFill/>
              <a:ln w="190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4864735" y="2022820"/>
                <a:ext cx="9087143" cy="1015663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自</a:t>
                </a:r>
                <a:r>
                  <a:rPr kumimoji="0" lang="en-US" altLang="zh-CN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2010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年</a:t>
                </a:r>
                <a:r>
                  <a:rPr kumimoji="0" lang="en-US" altLang="zh-CN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12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月开始，阿拉伯世界爆发了革命浪潮，称为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“阿拉伯之春”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，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突尼斯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、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埃及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、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利比亚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、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叙利亚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、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也门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、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巴林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等阿拉伯国家相继爆发所谓的“民主运动“，要求推翻本国专制政体。</a:t>
                </a:r>
                <a:endPara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cs typeface="Times New Roman" panose="02020603050405020304" pitchFamily="18" charset="0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2094745" y="2672090"/>
              <a:ext cx="9656101" cy="1015663"/>
              <a:chOff x="4295777" y="2022820"/>
              <a:chExt cx="9656101" cy="1015663"/>
            </a:xfrm>
          </p:grpSpPr>
          <p:sp>
            <p:nvSpPr>
              <p:cNvPr id="57" name="Oval 77"/>
              <p:cNvSpPr/>
              <p:nvPr/>
            </p:nvSpPr>
            <p:spPr>
              <a:xfrm flipH="1">
                <a:off x="4708728" y="2118297"/>
                <a:ext cx="209982" cy="209156"/>
              </a:xfrm>
              <a:prstGeom prst="roundRect">
                <a:avLst>
                  <a:gd name="adj" fmla="val 50000"/>
                </a:avLst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77"/>
              <p:cNvSpPr/>
              <p:nvPr/>
            </p:nvSpPr>
            <p:spPr>
              <a:xfrm flipH="1">
                <a:off x="4295777" y="2223449"/>
                <a:ext cx="520519" cy="179748"/>
              </a:xfrm>
              <a:custGeom>
                <a:avLst/>
                <a:gdLst>
                  <a:gd name="connsiteX0" fmla="*/ 0 w 1862678"/>
                  <a:gd name="connsiteY0" fmla="*/ 229495 h 458990"/>
                  <a:gd name="connsiteX1" fmla="*/ 229495 w 1862678"/>
                  <a:gd name="connsiteY1" fmla="*/ 0 h 458990"/>
                  <a:gd name="connsiteX2" fmla="*/ 1633183 w 1862678"/>
                  <a:gd name="connsiteY2" fmla="*/ 0 h 458990"/>
                  <a:gd name="connsiteX3" fmla="*/ 1862678 w 1862678"/>
                  <a:gd name="connsiteY3" fmla="*/ 229495 h 458990"/>
                  <a:gd name="connsiteX4" fmla="*/ 1862678 w 1862678"/>
                  <a:gd name="connsiteY4" fmla="*/ 229495 h 458990"/>
                  <a:gd name="connsiteX5" fmla="*/ 1633183 w 1862678"/>
                  <a:gd name="connsiteY5" fmla="*/ 458990 h 458990"/>
                  <a:gd name="connsiteX6" fmla="*/ 229495 w 1862678"/>
                  <a:gd name="connsiteY6" fmla="*/ 458990 h 458990"/>
                  <a:gd name="connsiteX7" fmla="*/ 0 w 1862678"/>
                  <a:gd name="connsiteY7" fmla="*/ 229495 h 458990"/>
                  <a:gd name="connsiteX0-1" fmla="*/ 229495 w 1862678"/>
                  <a:gd name="connsiteY0-2" fmla="*/ 458990 h 550430"/>
                  <a:gd name="connsiteX1-3" fmla="*/ 0 w 1862678"/>
                  <a:gd name="connsiteY1-4" fmla="*/ 229495 h 550430"/>
                  <a:gd name="connsiteX2-5" fmla="*/ 229495 w 1862678"/>
                  <a:gd name="connsiteY2-6" fmla="*/ 0 h 550430"/>
                  <a:gd name="connsiteX3-7" fmla="*/ 1633183 w 1862678"/>
                  <a:gd name="connsiteY3-8" fmla="*/ 0 h 550430"/>
                  <a:gd name="connsiteX4-9" fmla="*/ 1862678 w 1862678"/>
                  <a:gd name="connsiteY4-10" fmla="*/ 229495 h 550430"/>
                  <a:gd name="connsiteX5-11" fmla="*/ 1862678 w 1862678"/>
                  <a:gd name="connsiteY5-12" fmla="*/ 229495 h 550430"/>
                  <a:gd name="connsiteX6-13" fmla="*/ 1633183 w 1862678"/>
                  <a:gd name="connsiteY6-14" fmla="*/ 458990 h 550430"/>
                  <a:gd name="connsiteX7-15" fmla="*/ 320935 w 1862678"/>
                  <a:gd name="connsiteY7-16" fmla="*/ 550430 h 550430"/>
                  <a:gd name="connsiteX0-17" fmla="*/ 229495 w 1862678"/>
                  <a:gd name="connsiteY0-18" fmla="*/ 458990 h 458990"/>
                  <a:gd name="connsiteX1-19" fmla="*/ 0 w 1862678"/>
                  <a:gd name="connsiteY1-20" fmla="*/ 229495 h 458990"/>
                  <a:gd name="connsiteX2-21" fmla="*/ 229495 w 1862678"/>
                  <a:gd name="connsiteY2-22" fmla="*/ 0 h 458990"/>
                  <a:gd name="connsiteX3-23" fmla="*/ 1633183 w 1862678"/>
                  <a:gd name="connsiteY3-24" fmla="*/ 0 h 458990"/>
                  <a:gd name="connsiteX4-25" fmla="*/ 1862678 w 1862678"/>
                  <a:gd name="connsiteY4-26" fmla="*/ 229495 h 458990"/>
                  <a:gd name="connsiteX5-27" fmla="*/ 1862678 w 1862678"/>
                  <a:gd name="connsiteY5-28" fmla="*/ 229495 h 458990"/>
                  <a:gd name="connsiteX6-29" fmla="*/ 1633183 w 1862678"/>
                  <a:gd name="connsiteY6-30" fmla="*/ 458990 h 458990"/>
                  <a:gd name="connsiteX0-31" fmla="*/ 0 w 1862678"/>
                  <a:gd name="connsiteY0-32" fmla="*/ 229495 h 458990"/>
                  <a:gd name="connsiteX1-33" fmla="*/ 229495 w 1862678"/>
                  <a:gd name="connsiteY1-34" fmla="*/ 0 h 458990"/>
                  <a:gd name="connsiteX2-35" fmla="*/ 1633183 w 1862678"/>
                  <a:gd name="connsiteY2-36" fmla="*/ 0 h 458990"/>
                  <a:gd name="connsiteX3-37" fmla="*/ 1862678 w 1862678"/>
                  <a:gd name="connsiteY3-38" fmla="*/ 229495 h 458990"/>
                  <a:gd name="connsiteX4-39" fmla="*/ 1862678 w 1862678"/>
                  <a:gd name="connsiteY4-40" fmla="*/ 229495 h 458990"/>
                  <a:gd name="connsiteX5-41" fmla="*/ 1633183 w 1862678"/>
                  <a:gd name="connsiteY5-42" fmla="*/ 458990 h 458990"/>
                  <a:gd name="connsiteX0-43" fmla="*/ 0 w 1633183"/>
                  <a:gd name="connsiteY0-44" fmla="*/ 0 h 458990"/>
                  <a:gd name="connsiteX1-45" fmla="*/ 1403688 w 1633183"/>
                  <a:gd name="connsiteY1-46" fmla="*/ 0 h 458990"/>
                  <a:gd name="connsiteX2-47" fmla="*/ 1633183 w 1633183"/>
                  <a:gd name="connsiteY2-48" fmla="*/ 229495 h 458990"/>
                  <a:gd name="connsiteX3-49" fmla="*/ 1633183 w 1633183"/>
                  <a:gd name="connsiteY3-50" fmla="*/ 229495 h 458990"/>
                  <a:gd name="connsiteX4-51" fmla="*/ 1403688 w 1633183"/>
                  <a:gd name="connsiteY4-52" fmla="*/ 458990 h 458990"/>
                  <a:gd name="connsiteX0-53" fmla="*/ 0 w 1329156"/>
                  <a:gd name="connsiteY0-54" fmla="*/ 0 h 458990"/>
                  <a:gd name="connsiteX1-55" fmla="*/ 1099661 w 1329156"/>
                  <a:gd name="connsiteY1-56" fmla="*/ 0 h 458990"/>
                  <a:gd name="connsiteX2-57" fmla="*/ 1329156 w 1329156"/>
                  <a:gd name="connsiteY2-58" fmla="*/ 229495 h 458990"/>
                  <a:gd name="connsiteX3-59" fmla="*/ 1329156 w 1329156"/>
                  <a:gd name="connsiteY3-60" fmla="*/ 229495 h 458990"/>
                  <a:gd name="connsiteX4-61" fmla="*/ 1099661 w 1329156"/>
                  <a:gd name="connsiteY4-62" fmla="*/ 458990 h 45899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29156" h="458990">
                    <a:moveTo>
                      <a:pt x="0" y="0"/>
                    </a:moveTo>
                    <a:lnTo>
                      <a:pt x="1099661" y="0"/>
                    </a:lnTo>
                    <a:cubicBezTo>
                      <a:pt x="1226408" y="0"/>
                      <a:pt x="1329156" y="102748"/>
                      <a:pt x="1329156" y="229495"/>
                    </a:cubicBezTo>
                    <a:lnTo>
                      <a:pt x="1329156" y="229495"/>
                    </a:lnTo>
                    <a:cubicBezTo>
                      <a:pt x="1329156" y="356242"/>
                      <a:pt x="1226408" y="458990"/>
                      <a:pt x="1099661" y="458990"/>
                    </a:cubicBezTo>
                  </a:path>
                </a:pathLst>
              </a:custGeom>
              <a:noFill/>
              <a:ln w="190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864735" y="2022820"/>
                <a:ext cx="9087143" cy="1015663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“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阿拉伯之春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”事件发生的主要原因是，这些国家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没有对社交媒体进行有效控制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，特别是青年网民非常容易受到西方媒体的蛊惑，导致局势失控，从而使一些国家的政权垮台。</a:t>
                </a:r>
                <a:endPara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cs typeface="Times New Roman" panose="02020603050405020304" pitchFamily="18" charset="0"/>
                  <a:sym typeface="字魂105号-简雅黑" panose="00000500000000000000" pitchFamily="2" charset="-122"/>
                </a:endParaRPr>
              </a:p>
            </p:txBody>
          </p:sp>
        </p:grpSp>
      </p:grpSp>
      <p:pic>
        <p:nvPicPr>
          <p:cNvPr id="8" name="Picture 4" descr="https://ss3.bdstatic.com/70cFv8Sh_Q1YnxGkpoWK1HF6hhy/it/u=1762663910,3305141891&amp;fm=23&amp;gp=0.jpg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478" y="3888439"/>
            <a:ext cx="4182169" cy="24068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01" y="3888439"/>
            <a:ext cx="4577409" cy="24068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29" name="文本框 28"/>
          <p:cNvSpPr txBox="1"/>
          <p:nvPr/>
        </p:nvSpPr>
        <p:spPr>
          <a:xfrm>
            <a:off x="1674000" y="97200"/>
            <a:ext cx="4979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二、网络空间面临安全挑战 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944000" y="970095"/>
            <a:ext cx="2668519" cy="492443"/>
            <a:chOff x="709057" y="2645517"/>
            <a:chExt cx="2988476" cy="551487"/>
          </a:xfrm>
        </p:grpSpPr>
        <p:sp>
          <p:nvSpPr>
            <p:cNvPr id="31" name="矩形 30"/>
            <p:cNvSpPr/>
            <p:nvPr/>
          </p:nvSpPr>
          <p:spPr>
            <a:xfrm>
              <a:off x="888000" y="2645517"/>
              <a:ext cx="2809532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3.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网络内容安全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709057" y="2662078"/>
              <a:ext cx="2988476" cy="498556"/>
              <a:chOff x="998029" y="699619"/>
              <a:chExt cx="4066209" cy="678350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>
                <a:off x="998031" y="1331691"/>
                <a:ext cx="4066207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矩形 35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674000" y="97200"/>
            <a:ext cx="40318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典型威胁及其相互关系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2465763" y="1307529"/>
            <a:ext cx="1458191" cy="1475380"/>
            <a:chOff x="5847452" y="2029212"/>
            <a:chExt cx="3221235" cy="3259214"/>
          </a:xfrm>
        </p:grpSpPr>
        <p:grpSp>
          <p:nvGrpSpPr>
            <p:cNvPr id="47" name="组合 46"/>
            <p:cNvGrpSpPr/>
            <p:nvPr/>
          </p:nvGrpSpPr>
          <p:grpSpPr>
            <a:xfrm>
              <a:off x="5847452" y="2029212"/>
              <a:ext cx="3221235" cy="3259214"/>
              <a:chOff x="5847452" y="2029212"/>
              <a:chExt cx="3221235" cy="3259214"/>
            </a:xfrm>
          </p:grpSpPr>
          <p:sp>
            <p:nvSpPr>
              <p:cNvPr id="49" name="新月形 48"/>
              <p:cNvSpPr/>
              <p:nvPr/>
            </p:nvSpPr>
            <p:spPr>
              <a:xfrm rot="20751297">
                <a:off x="5847452" y="2257988"/>
                <a:ext cx="1488305" cy="3022239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17000">
                    <a:srgbClr val="00B0F0">
                      <a:shade val="30000"/>
                      <a:satMod val="115000"/>
                    </a:srgbClr>
                  </a:gs>
                  <a:gs pos="56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新月形 49"/>
              <p:cNvSpPr/>
              <p:nvPr/>
            </p:nvSpPr>
            <p:spPr>
              <a:xfrm rot="4551297">
                <a:off x="6598264" y="1296467"/>
                <a:ext cx="1511119" cy="2976610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新月形 50"/>
              <p:cNvSpPr/>
              <p:nvPr/>
            </p:nvSpPr>
            <p:spPr>
              <a:xfrm rot="9951297">
                <a:off x="7580382" y="2048358"/>
                <a:ext cx="1488305" cy="3022239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27000">
                    <a:srgbClr val="FF7711"/>
                  </a:gs>
                  <a:gs pos="5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  <a:gs pos="80000">
                    <a:srgbClr val="FFC000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新月形 51"/>
              <p:cNvSpPr/>
              <p:nvPr/>
            </p:nvSpPr>
            <p:spPr>
              <a:xfrm rot="15351297">
                <a:off x="6819521" y="3044562"/>
                <a:ext cx="1511119" cy="2976610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18000">
                    <a:srgbClr val="119707"/>
                  </a:gs>
                  <a:gs pos="67000">
                    <a:srgbClr val="8AD53F"/>
                  </a:gs>
                  <a:gs pos="100000">
                    <a:srgbClr val="BCEB6F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8" name="TextBox 11"/>
            <p:cNvSpPr txBox="1">
              <a:spLocks noChangeArrowheads="1"/>
            </p:cNvSpPr>
            <p:nvPr/>
          </p:nvSpPr>
          <p:spPr bwMode="auto">
            <a:xfrm flipH="1">
              <a:off x="6188253" y="2740958"/>
              <a:ext cx="2539631" cy="18357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2400" b="1" dirty="0">
                  <a:solidFill>
                    <a:srgbClr val="C00000"/>
                  </a:solidFill>
                  <a:latin typeface="+mn-lt"/>
                  <a:ea typeface="+mn-ea"/>
                </a:rPr>
                <a:t>信息</a:t>
              </a:r>
              <a:endParaRPr lang="en-US" altLang="zh-CN" sz="2400" b="1" dirty="0">
                <a:solidFill>
                  <a:srgbClr val="C00000"/>
                </a:solidFill>
                <a:latin typeface="+mn-lt"/>
                <a:ea typeface="+mn-ea"/>
              </a:endParaRPr>
            </a:p>
            <a:p>
              <a:pPr algn="ctr" eaLnBrk="1" hangingPunct="1">
                <a:defRPr/>
              </a:pPr>
              <a:r>
                <a:rPr lang="zh-CN" altLang="en-US" sz="2400" b="1" dirty="0">
                  <a:solidFill>
                    <a:srgbClr val="C00000"/>
                  </a:solidFill>
                  <a:latin typeface="+mn-lt"/>
                  <a:ea typeface="+mn-ea"/>
                </a:rPr>
                <a:t>泄漏</a:t>
              </a:r>
              <a:endParaRPr lang="zh-CN" altLang="en-US" sz="2400" b="1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840844" y="1307529"/>
            <a:ext cx="1458191" cy="1475380"/>
            <a:chOff x="5847452" y="2029212"/>
            <a:chExt cx="3221235" cy="3259214"/>
          </a:xfrm>
        </p:grpSpPr>
        <p:grpSp>
          <p:nvGrpSpPr>
            <p:cNvPr id="54" name="组合 53"/>
            <p:cNvGrpSpPr/>
            <p:nvPr/>
          </p:nvGrpSpPr>
          <p:grpSpPr>
            <a:xfrm>
              <a:off x="5847452" y="2029212"/>
              <a:ext cx="3221235" cy="3259214"/>
              <a:chOff x="5847452" y="2029212"/>
              <a:chExt cx="3221235" cy="3259214"/>
            </a:xfrm>
          </p:grpSpPr>
          <p:sp>
            <p:nvSpPr>
              <p:cNvPr id="56" name="新月形 55"/>
              <p:cNvSpPr/>
              <p:nvPr/>
            </p:nvSpPr>
            <p:spPr>
              <a:xfrm rot="20751297">
                <a:off x="5847452" y="2257988"/>
                <a:ext cx="1488305" cy="3022239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17000">
                    <a:srgbClr val="00B0F0">
                      <a:shade val="30000"/>
                      <a:satMod val="115000"/>
                    </a:srgbClr>
                  </a:gs>
                  <a:gs pos="56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新月形 56"/>
              <p:cNvSpPr/>
              <p:nvPr/>
            </p:nvSpPr>
            <p:spPr>
              <a:xfrm rot="4551297">
                <a:off x="6598264" y="1296467"/>
                <a:ext cx="1511119" cy="2976610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新月形 57"/>
              <p:cNvSpPr/>
              <p:nvPr/>
            </p:nvSpPr>
            <p:spPr>
              <a:xfrm rot="9951297">
                <a:off x="7580382" y="2048358"/>
                <a:ext cx="1488305" cy="3022239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27000">
                    <a:srgbClr val="FF7711"/>
                  </a:gs>
                  <a:gs pos="5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  <a:gs pos="80000">
                    <a:srgbClr val="FFC000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新月形 58"/>
              <p:cNvSpPr/>
              <p:nvPr/>
            </p:nvSpPr>
            <p:spPr>
              <a:xfrm rot="15351297">
                <a:off x="6819521" y="3044562"/>
                <a:ext cx="1511119" cy="2976610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18000">
                    <a:srgbClr val="119707"/>
                  </a:gs>
                  <a:gs pos="67000">
                    <a:srgbClr val="8AD53F"/>
                  </a:gs>
                  <a:gs pos="100000">
                    <a:srgbClr val="BCEB6F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5" name="TextBox 11"/>
            <p:cNvSpPr txBox="1">
              <a:spLocks noChangeArrowheads="1"/>
            </p:cNvSpPr>
            <p:nvPr/>
          </p:nvSpPr>
          <p:spPr bwMode="auto">
            <a:xfrm flipH="1">
              <a:off x="6188253" y="2740958"/>
              <a:ext cx="2539631" cy="18357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2400" b="1" dirty="0">
                  <a:solidFill>
                    <a:srgbClr val="C00000"/>
                  </a:solidFill>
                  <a:latin typeface="+mn-lt"/>
                  <a:ea typeface="+mn-ea"/>
                </a:rPr>
                <a:t>完整性</a:t>
              </a:r>
              <a:endParaRPr lang="zh-CN" altLang="en-US" sz="2400" b="1" dirty="0">
                <a:solidFill>
                  <a:srgbClr val="C00000"/>
                </a:solidFill>
                <a:latin typeface="+mn-lt"/>
                <a:ea typeface="+mn-ea"/>
              </a:endParaRPr>
            </a:p>
            <a:p>
              <a:pPr algn="ctr" eaLnBrk="1" hangingPunct="1">
                <a:defRPr/>
              </a:pPr>
              <a:r>
                <a:rPr lang="zh-CN" altLang="en-US" sz="2400" b="1" dirty="0">
                  <a:solidFill>
                    <a:srgbClr val="C00000"/>
                  </a:solidFill>
                  <a:latin typeface="+mn-lt"/>
                  <a:ea typeface="+mn-ea"/>
                </a:rPr>
                <a:t>侵害</a:t>
              </a:r>
              <a:endParaRPr lang="zh-CN" altLang="en-US" sz="2400" b="1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215925" y="1307529"/>
            <a:ext cx="1458191" cy="1475380"/>
            <a:chOff x="5847452" y="2029212"/>
            <a:chExt cx="3221235" cy="3259214"/>
          </a:xfrm>
        </p:grpSpPr>
        <p:grpSp>
          <p:nvGrpSpPr>
            <p:cNvPr id="61" name="组合 60"/>
            <p:cNvGrpSpPr/>
            <p:nvPr/>
          </p:nvGrpSpPr>
          <p:grpSpPr>
            <a:xfrm>
              <a:off x="5847452" y="2029212"/>
              <a:ext cx="3221235" cy="3259214"/>
              <a:chOff x="5847452" y="2029212"/>
              <a:chExt cx="3221235" cy="3259214"/>
            </a:xfrm>
          </p:grpSpPr>
          <p:sp>
            <p:nvSpPr>
              <p:cNvPr id="63" name="新月形 62"/>
              <p:cNvSpPr/>
              <p:nvPr/>
            </p:nvSpPr>
            <p:spPr>
              <a:xfrm rot="20751297">
                <a:off x="5847452" y="2257988"/>
                <a:ext cx="1488305" cy="3022239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17000">
                    <a:srgbClr val="00B0F0">
                      <a:shade val="30000"/>
                      <a:satMod val="115000"/>
                    </a:srgbClr>
                  </a:gs>
                  <a:gs pos="56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新月形 63"/>
              <p:cNvSpPr/>
              <p:nvPr/>
            </p:nvSpPr>
            <p:spPr>
              <a:xfrm rot="4551297">
                <a:off x="6598264" y="1296467"/>
                <a:ext cx="1511119" cy="2976610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新月形 64"/>
              <p:cNvSpPr/>
              <p:nvPr/>
            </p:nvSpPr>
            <p:spPr>
              <a:xfrm rot="9951297">
                <a:off x="7580382" y="2048358"/>
                <a:ext cx="1488305" cy="3022239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27000">
                    <a:srgbClr val="FF7711"/>
                  </a:gs>
                  <a:gs pos="5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  <a:gs pos="80000">
                    <a:srgbClr val="FFC000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新月形 65"/>
              <p:cNvSpPr/>
              <p:nvPr/>
            </p:nvSpPr>
            <p:spPr>
              <a:xfrm rot="15351297">
                <a:off x="6819521" y="3044562"/>
                <a:ext cx="1511119" cy="2976610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18000">
                    <a:srgbClr val="119707"/>
                  </a:gs>
                  <a:gs pos="67000">
                    <a:srgbClr val="8AD53F"/>
                  </a:gs>
                  <a:gs pos="100000">
                    <a:srgbClr val="BCEB6F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2" name="TextBox 11"/>
            <p:cNvSpPr txBox="1">
              <a:spLocks noChangeArrowheads="1"/>
            </p:cNvSpPr>
            <p:nvPr/>
          </p:nvSpPr>
          <p:spPr bwMode="auto">
            <a:xfrm flipH="1">
              <a:off x="6188253" y="2740958"/>
              <a:ext cx="2539631" cy="18357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2400" b="1" dirty="0">
                  <a:solidFill>
                    <a:srgbClr val="C00000"/>
                  </a:solidFill>
                  <a:latin typeface="+mn-lt"/>
                  <a:ea typeface="+mn-ea"/>
                </a:rPr>
                <a:t>拒绝</a:t>
              </a:r>
              <a:endParaRPr lang="en-US" altLang="zh-CN" sz="2400" b="1" dirty="0">
                <a:solidFill>
                  <a:srgbClr val="C00000"/>
                </a:solidFill>
                <a:latin typeface="+mn-lt"/>
                <a:ea typeface="+mn-ea"/>
              </a:endParaRPr>
            </a:p>
            <a:p>
              <a:pPr algn="ctr" eaLnBrk="1" hangingPunct="1">
                <a:defRPr/>
              </a:pPr>
              <a:r>
                <a:rPr lang="zh-CN" altLang="en-US" sz="2400" b="1" dirty="0">
                  <a:solidFill>
                    <a:srgbClr val="C00000"/>
                  </a:solidFill>
                  <a:latin typeface="+mn-lt"/>
                  <a:ea typeface="+mn-ea"/>
                </a:rPr>
                <a:t>服务</a:t>
              </a:r>
              <a:endParaRPr lang="zh-CN" altLang="en-US" sz="2400" b="1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9591007" y="1307529"/>
            <a:ext cx="1458191" cy="1475380"/>
            <a:chOff x="5847452" y="2029212"/>
            <a:chExt cx="3221235" cy="3259214"/>
          </a:xfrm>
        </p:grpSpPr>
        <p:grpSp>
          <p:nvGrpSpPr>
            <p:cNvPr id="68" name="组合 67"/>
            <p:cNvGrpSpPr/>
            <p:nvPr/>
          </p:nvGrpSpPr>
          <p:grpSpPr>
            <a:xfrm>
              <a:off x="5847452" y="2029212"/>
              <a:ext cx="3221235" cy="3259214"/>
              <a:chOff x="5847452" y="2029212"/>
              <a:chExt cx="3221235" cy="3259214"/>
            </a:xfrm>
          </p:grpSpPr>
          <p:sp>
            <p:nvSpPr>
              <p:cNvPr id="70" name="新月形 69"/>
              <p:cNvSpPr/>
              <p:nvPr/>
            </p:nvSpPr>
            <p:spPr>
              <a:xfrm rot="20751297">
                <a:off x="5847452" y="2257988"/>
                <a:ext cx="1488305" cy="3022239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17000">
                    <a:srgbClr val="00B0F0">
                      <a:shade val="30000"/>
                      <a:satMod val="115000"/>
                    </a:srgbClr>
                  </a:gs>
                  <a:gs pos="56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新月形 70"/>
              <p:cNvSpPr/>
              <p:nvPr/>
            </p:nvSpPr>
            <p:spPr>
              <a:xfrm rot="4551297">
                <a:off x="6598264" y="1296467"/>
                <a:ext cx="1511119" cy="2976610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新月形 71"/>
              <p:cNvSpPr/>
              <p:nvPr/>
            </p:nvSpPr>
            <p:spPr>
              <a:xfrm rot="9951297">
                <a:off x="7580382" y="2048358"/>
                <a:ext cx="1488305" cy="3022239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27000">
                    <a:srgbClr val="FF7711"/>
                  </a:gs>
                  <a:gs pos="5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  <a:gs pos="80000">
                    <a:srgbClr val="FFC000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新月形 72"/>
              <p:cNvSpPr/>
              <p:nvPr/>
            </p:nvSpPr>
            <p:spPr>
              <a:xfrm rot="15351297">
                <a:off x="6819521" y="3044562"/>
                <a:ext cx="1511119" cy="2976610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18000">
                    <a:srgbClr val="119707"/>
                  </a:gs>
                  <a:gs pos="67000">
                    <a:srgbClr val="8AD53F"/>
                  </a:gs>
                  <a:gs pos="100000">
                    <a:srgbClr val="BCEB6F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9" name="TextBox 11"/>
            <p:cNvSpPr txBox="1">
              <a:spLocks noChangeArrowheads="1"/>
            </p:cNvSpPr>
            <p:nvPr/>
          </p:nvSpPr>
          <p:spPr bwMode="auto">
            <a:xfrm flipH="1">
              <a:off x="6188253" y="2740958"/>
              <a:ext cx="2539631" cy="18357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2400" b="1" dirty="0">
                  <a:solidFill>
                    <a:srgbClr val="C00000"/>
                  </a:solidFill>
                  <a:latin typeface="+mn-lt"/>
                  <a:ea typeface="+mn-ea"/>
                </a:rPr>
                <a:t>非法</a:t>
              </a:r>
              <a:endParaRPr lang="en-US" altLang="zh-CN" sz="2400" b="1" dirty="0">
                <a:solidFill>
                  <a:srgbClr val="C00000"/>
                </a:solidFill>
                <a:latin typeface="+mn-lt"/>
                <a:ea typeface="+mn-ea"/>
              </a:endParaRPr>
            </a:p>
            <a:p>
              <a:pPr algn="ctr" eaLnBrk="1" hangingPunct="1">
                <a:defRPr/>
              </a:pPr>
              <a:r>
                <a:rPr lang="zh-CN" altLang="en-US" sz="2400" b="1" dirty="0">
                  <a:solidFill>
                    <a:srgbClr val="C00000"/>
                  </a:solidFill>
                  <a:latin typeface="+mn-lt"/>
                  <a:ea typeface="+mn-ea"/>
                </a:rPr>
                <a:t>使用</a:t>
              </a:r>
              <a:endParaRPr lang="zh-CN" altLang="en-US" sz="2400" b="1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2252746" y="3295982"/>
            <a:ext cx="1884224" cy="445179"/>
            <a:chOff x="997206" y="2450358"/>
            <a:chExt cx="1333647" cy="414575"/>
          </a:xfrm>
        </p:grpSpPr>
        <p:grpSp>
          <p:nvGrpSpPr>
            <p:cNvPr id="110" name="组合 109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112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矩形 110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窃听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2252746" y="3907928"/>
            <a:ext cx="1884224" cy="445179"/>
            <a:chOff x="997206" y="2450358"/>
            <a:chExt cx="1333647" cy="414575"/>
          </a:xfrm>
        </p:grpSpPr>
        <p:grpSp>
          <p:nvGrpSpPr>
            <p:cNvPr id="117" name="组合 116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119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矩形 117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流量分析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2252746" y="4519874"/>
            <a:ext cx="1884224" cy="445179"/>
            <a:chOff x="997206" y="2450358"/>
            <a:chExt cx="1333647" cy="414575"/>
          </a:xfrm>
        </p:grpSpPr>
        <p:grpSp>
          <p:nvGrpSpPr>
            <p:cNvPr id="124" name="组合 123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126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矩形 124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电磁</a:t>
              </a:r>
              <a:r>
                <a:rPr lang="en-US" altLang="zh-CN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/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射频截获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2252746" y="5131820"/>
            <a:ext cx="1884224" cy="445179"/>
            <a:chOff x="997206" y="2450358"/>
            <a:chExt cx="1333647" cy="414575"/>
          </a:xfrm>
        </p:grpSpPr>
        <p:grpSp>
          <p:nvGrpSpPr>
            <p:cNvPr id="131" name="组合 130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133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矩形 131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人员疏忽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2252746" y="5743768"/>
            <a:ext cx="1884224" cy="445179"/>
            <a:chOff x="997206" y="2450358"/>
            <a:chExt cx="1333647" cy="414575"/>
          </a:xfrm>
        </p:grpSpPr>
        <p:grpSp>
          <p:nvGrpSpPr>
            <p:cNvPr id="138" name="组合 137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140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矩形 138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媒体废弃物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4627827" y="3295982"/>
            <a:ext cx="1884224" cy="445179"/>
            <a:chOff x="997206" y="2450358"/>
            <a:chExt cx="1333647" cy="414575"/>
          </a:xfrm>
        </p:grpSpPr>
        <p:grpSp>
          <p:nvGrpSpPr>
            <p:cNvPr id="145" name="组合 144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147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" name="矩形 145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渗入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4627827" y="3907928"/>
            <a:ext cx="1884224" cy="445179"/>
            <a:chOff x="997206" y="2450358"/>
            <a:chExt cx="1333647" cy="414575"/>
          </a:xfrm>
        </p:grpSpPr>
        <p:grpSp>
          <p:nvGrpSpPr>
            <p:cNvPr id="152" name="组合 151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154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矩形 152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假冒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4627827" y="4519874"/>
            <a:ext cx="1884224" cy="445179"/>
            <a:chOff x="997206" y="2450358"/>
            <a:chExt cx="1333647" cy="414575"/>
          </a:xfrm>
        </p:grpSpPr>
        <p:grpSp>
          <p:nvGrpSpPr>
            <p:cNvPr id="159" name="组合 158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161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0" name="矩形 159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旁路控制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4627827" y="5131820"/>
            <a:ext cx="1884224" cy="445179"/>
            <a:chOff x="997206" y="2450358"/>
            <a:chExt cx="1333647" cy="414575"/>
          </a:xfrm>
        </p:grpSpPr>
        <p:grpSp>
          <p:nvGrpSpPr>
            <p:cNvPr id="166" name="组合 165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168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矩形 166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授权侵犯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4627827" y="5743768"/>
            <a:ext cx="1884224" cy="445179"/>
            <a:chOff x="997206" y="2450358"/>
            <a:chExt cx="1333647" cy="414575"/>
          </a:xfrm>
        </p:grpSpPr>
        <p:grpSp>
          <p:nvGrpSpPr>
            <p:cNvPr id="173" name="组合 172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175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矩形 173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物理侵入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7002908" y="3295982"/>
            <a:ext cx="1884224" cy="445179"/>
            <a:chOff x="997206" y="2450358"/>
            <a:chExt cx="1333647" cy="414575"/>
          </a:xfrm>
        </p:grpSpPr>
        <p:grpSp>
          <p:nvGrpSpPr>
            <p:cNvPr id="180" name="组合 179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182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1" name="矩形 180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植入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86" name="组合 185"/>
          <p:cNvGrpSpPr/>
          <p:nvPr/>
        </p:nvGrpSpPr>
        <p:grpSpPr>
          <a:xfrm>
            <a:off x="7002908" y="3907928"/>
            <a:ext cx="1884224" cy="445179"/>
            <a:chOff x="997206" y="2450358"/>
            <a:chExt cx="1333647" cy="414575"/>
          </a:xfrm>
        </p:grpSpPr>
        <p:grpSp>
          <p:nvGrpSpPr>
            <p:cNvPr id="187" name="组合 186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189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8" name="矩形 187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特洛依木马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93" name="组合 192"/>
          <p:cNvGrpSpPr/>
          <p:nvPr/>
        </p:nvGrpSpPr>
        <p:grpSpPr>
          <a:xfrm>
            <a:off x="7002908" y="4519874"/>
            <a:ext cx="1884224" cy="445179"/>
            <a:chOff x="997206" y="2450358"/>
            <a:chExt cx="1333647" cy="414575"/>
          </a:xfrm>
        </p:grpSpPr>
        <p:grpSp>
          <p:nvGrpSpPr>
            <p:cNvPr id="194" name="组合 193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196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5" name="矩形 194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陷门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7002908" y="5131820"/>
            <a:ext cx="1884224" cy="445179"/>
            <a:chOff x="997206" y="2450358"/>
            <a:chExt cx="1333647" cy="414575"/>
          </a:xfrm>
        </p:grpSpPr>
        <p:grpSp>
          <p:nvGrpSpPr>
            <p:cNvPr id="201" name="组合 200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203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2" name="矩形 201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服务欺骗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214" name="组合 213"/>
          <p:cNvGrpSpPr/>
          <p:nvPr/>
        </p:nvGrpSpPr>
        <p:grpSpPr>
          <a:xfrm>
            <a:off x="9377990" y="3295982"/>
            <a:ext cx="1884224" cy="445179"/>
            <a:chOff x="997206" y="2450358"/>
            <a:chExt cx="1333647" cy="414575"/>
          </a:xfrm>
        </p:grpSpPr>
        <p:grpSp>
          <p:nvGrpSpPr>
            <p:cNvPr id="215" name="组合 214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217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6" name="矩形 215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窃取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221" name="组合 220"/>
          <p:cNvGrpSpPr/>
          <p:nvPr/>
        </p:nvGrpSpPr>
        <p:grpSpPr>
          <a:xfrm>
            <a:off x="9377990" y="3907928"/>
            <a:ext cx="1884224" cy="445179"/>
            <a:chOff x="997206" y="2450358"/>
            <a:chExt cx="1333647" cy="414575"/>
          </a:xfrm>
        </p:grpSpPr>
        <p:grpSp>
          <p:nvGrpSpPr>
            <p:cNvPr id="222" name="组合 221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224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3" name="矩形 222"/>
            <p:cNvSpPr/>
            <p:nvPr/>
          </p:nvSpPr>
          <p:spPr>
            <a:xfrm>
              <a:off x="1018301" y="2481115"/>
              <a:ext cx="1292551" cy="3726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未授权访问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cxnSp>
        <p:nvCxnSpPr>
          <p:cNvPr id="208" name="直接连接符 207"/>
          <p:cNvCxnSpPr/>
          <p:nvPr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连接符 208"/>
          <p:cNvCxnSpPr/>
          <p:nvPr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矩形 209"/>
          <p:cNvSpPr/>
          <p:nvPr/>
        </p:nvSpPr>
        <p:spPr>
          <a:xfrm>
            <a:off x="10636" y="207777"/>
            <a:ext cx="738664" cy="6584950"/>
          </a:xfrm>
          <a:prstGeom prst="rect">
            <a:avLst/>
          </a:prstGeom>
        </p:spPr>
        <p:txBody>
          <a:bodyPr vert="eaVert" wrap="square" anchor="ctr">
            <a:spAutoFit/>
          </a:bodyPr>
          <a:lstStyle/>
          <a:p>
            <a:pPr mar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第一章  引言</a:t>
            </a:r>
            <a:endParaRPr lang="zh-CN" alt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211" name="矩形 210"/>
          <p:cNvSpPr/>
          <p:nvPr/>
        </p:nvSpPr>
        <p:spPr>
          <a:xfrm>
            <a:off x="823795" y="825507"/>
            <a:ext cx="615553" cy="54267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1.2 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安全威胁与防护措施</a:t>
            </a:r>
            <a:endParaRPr lang="zh-CN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674000" y="97200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防护措施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stockphoto_10339291-computer-study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779957" y="1709089"/>
            <a:ext cx="4273881" cy="4201850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组合 3"/>
          <p:cNvGrpSpPr/>
          <p:nvPr/>
        </p:nvGrpSpPr>
        <p:grpSpPr>
          <a:xfrm>
            <a:off x="2639834" y="1982978"/>
            <a:ext cx="3672396" cy="460531"/>
            <a:chOff x="4738231" y="3802380"/>
            <a:chExt cx="5477255" cy="406244"/>
          </a:xfrm>
        </p:grpSpPr>
        <p:grpSp>
          <p:nvGrpSpPr>
            <p:cNvPr id="5" name="组合 4"/>
            <p:cNvGrpSpPr/>
            <p:nvPr/>
          </p:nvGrpSpPr>
          <p:grpSpPr>
            <a:xfrm flipV="1">
              <a:off x="4738231" y="3802380"/>
              <a:ext cx="5477255" cy="406244"/>
              <a:chOff x="3091361" y="4002971"/>
              <a:chExt cx="2906584" cy="623600"/>
            </a:xfrm>
          </p:grpSpPr>
          <p:sp>
            <p:nvSpPr>
              <p:cNvPr id="7" name="PA_库_椭圆 25"/>
              <p:cNvSpPr/>
              <p:nvPr>
                <p:custDataLst>
                  <p:tags r:id="rId2"/>
                </p:custDataLst>
              </p:nvPr>
            </p:nvSpPr>
            <p:spPr>
              <a:xfrm>
                <a:off x="3091361" y="4002971"/>
                <a:ext cx="2906584" cy="62360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noFill/>
              </a:ln>
              <a:scene3d>
                <a:camera prst="orthographicFront"/>
                <a:lightRig rig="harsh" dir="t"/>
              </a:scene3d>
              <a:sp3d extrusionH="76200" prstMaterial="matte">
                <a:bevelT w="19050" h="107950"/>
                <a:bevelB w="101600"/>
                <a:extrusionClr>
                  <a:schemeClr val="bg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" name="PA_库_椭圆 25"/>
              <p:cNvSpPr/>
              <p:nvPr>
                <p:custDataLst>
                  <p:tags r:id="rId3"/>
                </p:custDataLst>
              </p:nvPr>
            </p:nvSpPr>
            <p:spPr>
              <a:xfrm>
                <a:off x="3133315" y="4048146"/>
                <a:ext cx="2822675" cy="533252"/>
              </a:xfrm>
              <a:prstGeom prst="roundRect">
                <a:avLst>
                  <a:gd name="adj" fmla="val 50000"/>
                </a:avLst>
              </a:prstGeom>
              <a:solidFill>
                <a:srgbClr val="2F5597"/>
              </a:solidFill>
              <a:ln w="254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harsh" dir="t"/>
              </a:scene3d>
              <a:sp3d extrusionH="76200" prstMaterial="matte">
                <a:bevelT w="19050" h="107950"/>
                <a:bevelB w="101600"/>
                <a:extrusionClr>
                  <a:schemeClr val="bg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 dirty="0">
                  <a:latin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10518" y="3829029"/>
              <a:ext cx="4932681" cy="35294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物理安全</a:t>
              </a:r>
              <a:endParaRPr kumimoji="0" lang="zh-CN" altLang="en-US" sz="2000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639834" y="2621686"/>
            <a:ext cx="3672396" cy="460531"/>
            <a:chOff x="4738231" y="3802380"/>
            <a:chExt cx="5477255" cy="406244"/>
          </a:xfrm>
        </p:grpSpPr>
        <p:grpSp>
          <p:nvGrpSpPr>
            <p:cNvPr id="11" name="组合 10"/>
            <p:cNvGrpSpPr/>
            <p:nvPr/>
          </p:nvGrpSpPr>
          <p:grpSpPr>
            <a:xfrm flipV="1">
              <a:off x="4738231" y="3802380"/>
              <a:ext cx="5477255" cy="406244"/>
              <a:chOff x="3091361" y="4002971"/>
              <a:chExt cx="2906584" cy="623600"/>
            </a:xfrm>
          </p:grpSpPr>
          <p:sp>
            <p:nvSpPr>
              <p:cNvPr id="13" name="PA_库_椭圆 25"/>
              <p:cNvSpPr/>
              <p:nvPr>
                <p:custDataLst>
                  <p:tags r:id="rId4"/>
                </p:custDataLst>
              </p:nvPr>
            </p:nvSpPr>
            <p:spPr>
              <a:xfrm>
                <a:off x="3091361" y="4002971"/>
                <a:ext cx="2906584" cy="62360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noFill/>
              </a:ln>
              <a:scene3d>
                <a:camera prst="orthographicFront"/>
                <a:lightRig rig="harsh" dir="t"/>
              </a:scene3d>
              <a:sp3d extrusionH="76200" prstMaterial="matte">
                <a:bevelT w="19050" h="107950"/>
                <a:bevelB w="101600"/>
                <a:extrusionClr>
                  <a:schemeClr val="bg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PA_库_椭圆 25"/>
              <p:cNvSpPr/>
              <p:nvPr>
                <p:custDataLst>
                  <p:tags r:id="rId5"/>
                </p:custDataLst>
              </p:nvPr>
            </p:nvSpPr>
            <p:spPr>
              <a:xfrm>
                <a:off x="3133315" y="4048146"/>
                <a:ext cx="2822675" cy="533252"/>
              </a:xfrm>
              <a:prstGeom prst="roundRect">
                <a:avLst>
                  <a:gd name="adj" fmla="val 50000"/>
                </a:avLst>
              </a:prstGeom>
              <a:solidFill>
                <a:srgbClr val="2F5597"/>
              </a:solidFill>
              <a:ln w="254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harsh" dir="t"/>
              </a:scene3d>
              <a:sp3d extrusionH="76200" prstMaterial="matte">
                <a:bevelT w="19050" h="107950"/>
                <a:bevelB w="101600"/>
                <a:extrusionClr>
                  <a:schemeClr val="bg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 dirty="0">
                  <a:latin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5010518" y="3829029"/>
              <a:ext cx="4932681" cy="35294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人员安全</a:t>
              </a:r>
              <a:endParaRPr kumimoji="0" lang="zh-CN" altLang="en-US" sz="2000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639834" y="3260394"/>
            <a:ext cx="3672396" cy="460531"/>
            <a:chOff x="4738231" y="3802380"/>
            <a:chExt cx="5477255" cy="406244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4738231" y="3802380"/>
              <a:ext cx="5477255" cy="406244"/>
              <a:chOff x="3091361" y="4002971"/>
              <a:chExt cx="2906584" cy="623600"/>
            </a:xfrm>
          </p:grpSpPr>
          <p:sp>
            <p:nvSpPr>
              <p:cNvPr id="18" name="PA_库_椭圆 25"/>
              <p:cNvSpPr/>
              <p:nvPr>
                <p:custDataLst>
                  <p:tags r:id="rId6"/>
                </p:custDataLst>
              </p:nvPr>
            </p:nvSpPr>
            <p:spPr>
              <a:xfrm>
                <a:off x="3091361" y="4002971"/>
                <a:ext cx="2906584" cy="62360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noFill/>
              </a:ln>
              <a:scene3d>
                <a:camera prst="orthographicFront"/>
                <a:lightRig rig="harsh" dir="t"/>
              </a:scene3d>
              <a:sp3d extrusionH="76200" prstMaterial="matte">
                <a:bevelT w="19050" h="107950"/>
                <a:bevelB w="101600"/>
                <a:extrusionClr>
                  <a:schemeClr val="bg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9" name="PA_库_椭圆 25"/>
              <p:cNvSpPr/>
              <p:nvPr>
                <p:custDataLst>
                  <p:tags r:id="rId7"/>
                </p:custDataLst>
              </p:nvPr>
            </p:nvSpPr>
            <p:spPr>
              <a:xfrm>
                <a:off x="3133315" y="4048146"/>
                <a:ext cx="2822675" cy="533252"/>
              </a:xfrm>
              <a:prstGeom prst="roundRect">
                <a:avLst>
                  <a:gd name="adj" fmla="val 50000"/>
                </a:avLst>
              </a:prstGeom>
              <a:solidFill>
                <a:srgbClr val="2F5597"/>
              </a:solidFill>
              <a:ln w="254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harsh" dir="t"/>
              </a:scene3d>
              <a:sp3d extrusionH="76200" prstMaterial="matte">
                <a:bevelT w="19050" h="107950"/>
                <a:bevelB w="101600"/>
                <a:extrusionClr>
                  <a:schemeClr val="bg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 dirty="0">
                  <a:latin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5010518" y="3829029"/>
              <a:ext cx="4932681" cy="35294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管理安全</a:t>
              </a:r>
              <a:endParaRPr kumimoji="0" lang="zh-CN" altLang="en-US" sz="2000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639834" y="3899102"/>
            <a:ext cx="3672396" cy="460531"/>
            <a:chOff x="4738231" y="3802380"/>
            <a:chExt cx="5477255" cy="406244"/>
          </a:xfrm>
        </p:grpSpPr>
        <p:grpSp>
          <p:nvGrpSpPr>
            <p:cNvPr id="21" name="组合 20"/>
            <p:cNvGrpSpPr/>
            <p:nvPr/>
          </p:nvGrpSpPr>
          <p:grpSpPr>
            <a:xfrm flipV="1">
              <a:off x="4738231" y="3802380"/>
              <a:ext cx="5477255" cy="406244"/>
              <a:chOff x="3091361" y="4002971"/>
              <a:chExt cx="2906584" cy="623600"/>
            </a:xfrm>
          </p:grpSpPr>
          <p:sp>
            <p:nvSpPr>
              <p:cNvPr id="23" name="PA_库_椭圆 25"/>
              <p:cNvSpPr/>
              <p:nvPr>
                <p:custDataLst>
                  <p:tags r:id="rId8"/>
                </p:custDataLst>
              </p:nvPr>
            </p:nvSpPr>
            <p:spPr>
              <a:xfrm>
                <a:off x="3091361" y="4002971"/>
                <a:ext cx="2906584" cy="62360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noFill/>
              </a:ln>
              <a:scene3d>
                <a:camera prst="orthographicFront"/>
                <a:lightRig rig="harsh" dir="t"/>
              </a:scene3d>
              <a:sp3d extrusionH="76200" prstMaterial="matte">
                <a:bevelT w="19050" h="107950"/>
                <a:bevelB w="101600"/>
                <a:extrusionClr>
                  <a:schemeClr val="bg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4" name="PA_库_椭圆 25"/>
              <p:cNvSpPr/>
              <p:nvPr>
                <p:custDataLst>
                  <p:tags r:id="rId9"/>
                </p:custDataLst>
              </p:nvPr>
            </p:nvSpPr>
            <p:spPr>
              <a:xfrm>
                <a:off x="3133315" y="4048146"/>
                <a:ext cx="2822675" cy="533252"/>
              </a:xfrm>
              <a:prstGeom prst="roundRect">
                <a:avLst>
                  <a:gd name="adj" fmla="val 50000"/>
                </a:avLst>
              </a:prstGeom>
              <a:solidFill>
                <a:srgbClr val="2F5597"/>
              </a:solidFill>
              <a:ln w="254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harsh" dir="t"/>
              </a:scene3d>
              <a:sp3d extrusionH="76200" prstMaterial="matte">
                <a:bevelT w="19050" h="107950"/>
                <a:bevelB w="101600"/>
                <a:extrusionClr>
                  <a:schemeClr val="bg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 dirty="0">
                  <a:latin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5010518" y="3829029"/>
              <a:ext cx="4932681" cy="35294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媒体安全</a:t>
              </a:r>
              <a:endParaRPr kumimoji="0" lang="zh-CN" altLang="en-US" sz="2000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639834" y="4537810"/>
            <a:ext cx="3672396" cy="460531"/>
            <a:chOff x="4738231" y="3802380"/>
            <a:chExt cx="5477255" cy="406244"/>
          </a:xfrm>
        </p:grpSpPr>
        <p:grpSp>
          <p:nvGrpSpPr>
            <p:cNvPr id="26" name="组合 25"/>
            <p:cNvGrpSpPr/>
            <p:nvPr/>
          </p:nvGrpSpPr>
          <p:grpSpPr>
            <a:xfrm flipV="1">
              <a:off x="4738231" y="3802380"/>
              <a:ext cx="5477255" cy="406244"/>
              <a:chOff x="3091361" y="4002971"/>
              <a:chExt cx="2906584" cy="623600"/>
            </a:xfrm>
          </p:grpSpPr>
          <p:sp>
            <p:nvSpPr>
              <p:cNvPr id="28" name="PA_库_椭圆 25"/>
              <p:cNvSpPr/>
              <p:nvPr>
                <p:custDataLst>
                  <p:tags r:id="rId10"/>
                </p:custDataLst>
              </p:nvPr>
            </p:nvSpPr>
            <p:spPr>
              <a:xfrm>
                <a:off x="3091361" y="4002971"/>
                <a:ext cx="2906584" cy="62360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noFill/>
              </a:ln>
              <a:scene3d>
                <a:camera prst="orthographicFront"/>
                <a:lightRig rig="harsh" dir="t"/>
              </a:scene3d>
              <a:sp3d extrusionH="76200" prstMaterial="matte">
                <a:bevelT w="19050" h="107950"/>
                <a:bevelB w="101600"/>
                <a:extrusionClr>
                  <a:schemeClr val="bg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9" name="PA_库_椭圆 25"/>
              <p:cNvSpPr/>
              <p:nvPr>
                <p:custDataLst>
                  <p:tags r:id="rId11"/>
                </p:custDataLst>
              </p:nvPr>
            </p:nvSpPr>
            <p:spPr>
              <a:xfrm>
                <a:off x="3133315" y="4048146"/>
                <a:ext cx="2822675" cy="533252"/>
              </a:xfrm>
              <a:prstGeom prst="roundRect">
                <a:avLst>
                  <a:gd name="adj" fmla="val 50000"/>
                </a:avLst>
              </a:prstGeom>
              <a:solidFill>
                <a:srgbClr val="2F5597"/>
              </a:solidFill>
              <a:ln w="254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harsh" dir="t"/>
              </a:scene3d>
              <a:sp3d extrusionH="76200" prstMaterial="matte">
                <a:bevelT w="19050" h="107950"/>
                <a:bevelB w="101600"/>
                <a:extrusionClr>
                  <a:schemeClr val="bg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 dirty="0">
                  <a:latin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5010518" y="3829029"/>
              <a:ext cx="4932681" cy="35294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辐射安全</a:t>
              </a:r>
              <a:endParaRPr kumimoji="0" lang="zh-CN" altLang="en-US" sz="2000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639834" y="5176519"/>
            <a:ext cx="3672396" cy="460531"/>
            <a:chOff x="4738231" y="3802380"/>
            <a:chExt cx="5477255" cy="406244"/>
          </a:xfrm>
        </p:grpSpPr>
        <p:grpSp>
          <p:nvGrpSpPr>
            <p:cNvPr id="44" name="组合 43"/>
            <p:cNvGrpSpPr/>
            <p:nvPr/>
          </p:nvGrpSpPr>
          <p:grpSpPr>
            <a:xfrm flipV="1">
              <a:off x="4738231" y="3802380"/>
              <a:ext cx="5477255" cy="406244"/>
              <a:chOff x="3091361" y="4002971"/>
              <a:chExt cx="2906584" cy="623600"/>
            </a:xfrm>
          </p:grpSpPr>
          <p:sp>
            <p:nvSpPr>
              <p:cNvPr id="74" name="PA_库_椭圆 25"/>
              <p:cNvSpPr/>
              <p:nvPr>
                <p:custDataLst>
                  <p:tags r:id="rId12"/>
                </p:custDataLst>
              </p:nvPr>
            </p:nvSpPr>
            <p:spPr>
              <a:xfrm>
                <a:off x="3091361" y="4002971"/>
                <a:ext cx="2906584" cy="62360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noFill/>
              </a:ln>
              <a:scene3d>
                <a:camera prst="orthographicFront"/>
                <a:lightRig rig="harsh" dir="t"/>
              </a:scene3d>
              <a:sp3d extrusionH="76200" prstMaterial="matte">
                <a:bevelT w="19050" h="107950"/>
                <a:bevelB w="101600"/>
                <a:extrusionClr>
                  <a:schemeClr val="bg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 dirty="0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75" name="PA_库_椭圆 25"/>
              <p:cNvSpPr/>
              <p:nvPr>
                <p:custDataLst>
                  <p:tags r:id="rId13"/>
                </p:custDataLst>
              </p:nvPr>
            </p:nvSpPr>
            <p:spPr>
              <a:xfrm>
                <a:off x="3133315" y="4048146"/>
                <a:ext cx="2822675" cy="533252"/>
              </a:xfrm>
              <a:prstGeom prst="roundRect">
                <a:avLst>
                  <a:gd name="adj" fmla="val 50000"/>
                </a:avLst>
              </a:prstGeom>
              <a:solidFill>
                <a:srgbClr val="2F5597"/>
              </a:solidFill>
              <a:ln w="254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harsh" dir="t"/>
              </a:scene3d>
              <a:sp3d extrusionH="76200" prstMaterial="matte">
                <a:bevelT w="19050" h="107950"/>
                <a:bevelB w="101600"/>
                <a:extrusionClr>
                  <a:schemeClr val="bg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 dirty="0">
                  <a:latin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5010518" y="3829029"/>
              <a:ext cx="4932681" cy="35294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生命周期控制</a:t>
              </a:r>
              <a:endParaRPr kumimoji="0" lang="zh-CN" altLang="en-US" sz="2000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</p:grpSp>
      <p:cxnSp>
        <p:nvCxnSpPr>
          <p:cNvPr id="41" name="直接连接符 40"/>
          <p:cNvCxnSpPr/>
          <p:nvPr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10636" y="207777"/>
            <a:ext cx="738664" cy="6584950"/>
          </a:xfrm>
          <a:prstGeom prst="rect">
            <a:avLst/>
          </a:prstGeom>
        </p:spPr>
        <p:txBody>
          <a:bodyPr vert="eaVert" wrap="square" anchor="ctr">
            <a:spAutoFit/>
          </a:bodyPr>
          <a:lstStyle/>
          <a:p>
            <a:pPr mar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第一章  引言</a:t>
            </a:r>
            <a:endParaRPr lang="zh-CN" alt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23795" y="825507"/>
            <a:ext cx="615553" cy="54267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1.2 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安全威胁与防护措施</a:t>
            </a:r>
            <a:endParaRPr lang="zh-CN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674000" y="97200"/>
            <a:ext cx="6724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一、什么是安全策略？什么是安全域？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768171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2965586" y="884305"/>
            <a:ext cx="7535395" cy="1121265"/>
            <a:chOff x="3148467" y="884305"/>
            <a:chExt cx="7535395" cy="1121265"/>
          </a:xfrm>
        </p:grpSpPr>
        <p:grpSp>
          <p:nvGrpSpPr>
            <p:cNvPr id="2" name="组合 1"/>
            <p:cNvGrpSpPr/>
            <p:nvPr/>
          </p:nvGrpSpPr>
          <p:grpSpPr>
            <a:xfrm>
              <a:off x="3148467" y="884305"/>
              <a:ext cx="1368159" cy="707886"/>
              <a:chOff x="2208064" y="1981658"/>
              <a:chExt cx="1405950" cy="856701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2208064" y="2202176"/>
                <a:ext cx="1405949" cy="399198"/>
              </a:xfrm>
              <a:prstGeom prst="rect">
                <a:avLst/>
              </a:prstGeom>
              <a:solidFill>
                <a:srgbClr val="3254A4"/>
              </a:solidFill>
              <a:ln>
                <a:solidFill>
                  <a:srgbClr val="3254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2208065" y="1981658"/>
                <a:ext cx="1405949" cy="856701"/>
              </a:xfrm>
              <a:prstGeom prst="rect">
                <a:avLst/>
              </a:prstGeom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安全策略</a:t>
                </a:r>
                <a:endPara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516625" y="978570"/>
              <a:ext cx="6167237" cy="458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buNone/>
              </a:pPr>
              <a:r>
                <a:rPr lang="zh-CN" altLang="en-US" sz="2000" dirty="0">
                  <a:solidFill>
                    <a:srgbClr val="002060"/>
                  </a:solidFill>
                </a:rPr>
                <a:t>某个安全域内施加给所有与安全相关活动的一套规则。</a:t>
              </a:r>
              <a:endParaRPr lang="zh-CN" altLang="en-US" sz="2000" dirty="0">
                <a:solidFill>
                  <a:srgbClr val="002060"/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3148467" y="1605460"/>
              <a:ext cx="1368159" cy="400110"/>
              <a:chOff x="2208064" y="2167897"/>
              <a:chExt cx="1405950" cy="484223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2208064" y="2202176"/>
                <a:ext cx="1405949" cy="399198"/>
              </a:xfrm>
              <a:prstGeom prst="rect">
                <a:avLst/>
              </a:prstGeom>
              <a:solidFill>
                <a:srgbClr val="3254A4"/>
              </a:solidFill>
              <a:ln>
                <a:solidFill>
                  <a:srgbClr val="3254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08065" y="2167897"/>
                <a:ext cx="1405949" cy="484223"/>
              </a:xfrm>
              <a:prstGeom prst="rect">
                <a:avLst/>
              </a:prstGeom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安全域</a:t>
                </a:r>
                <a:endPara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4516625" y="1545837"/>
              <a:ext cx="6167237" cy="458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buNone/>
              </a:pPr>
              <a:r>
                <a:rPr lang="zh-CN" altLang="en-US" sz="2000" dirty="0">
                  <a:solidFill>
                    <a:srgbClr val="002060"/>
                  </a:solidFill>
                </a:rPr>
                <a:t>属于某个组织机构的一系列处理进程和通信资源。</a:t>
              </a:r>
              <a:endParaRPr lang="zh-CN" altLang="en-US" sz="20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26" name="Picture 3"/>
          <p:cNvPicPr preferRelativeResize="0">
            <a:picLocks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323463" y="3913853"/>
            <a:ext cx="4097331" cy="2390110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图片 2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989769" y="3913853"/>
            <a:ext cx="4097331" cy="2390110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组合 28"/>
          <p:cNvGrpSpPr/>
          <p:nvPr/>
        </p:nvGrpSpPr>
        <p:grpSpPr>
          <a:xfrm>
            <a:off x="2323463" y="5842298"/>
            <a:ext cx="2273936" cy="738663"/>
            <a:chOff x="5607811" y="2206547"/>
            <a:chExt cx="2499869" cy="738663"/>
          </a:xfrm>
        </p:grpSpPr>
        <p:sp>
          <p:nvSpPr>
            <p:cNvPr id="30" name="矩形 29"/>
            <p:cNvSpPr/>
            <p:nvPr/>
          </p:nvSpPr>
          <p:spPr>
            <a:xfrm>
              <a:off x="5607811" y="2206547"/>
              <a:ext cx="2499869" cy="461665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B0F0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607811" y="2237324"/>
              <a:ext cx="24998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02060"/>
                  </a:solidFill>
                </a:rPr>
                <a:t>金融行业应用举例</a:t>
              </a:r>
              <a:endParaRPr lang="zh-CN" altLang="en-US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651109" y="2161961"/>
            <a:ext cx="8108346" cy="1533190"/>
            <a:chOff x="2833990" y="2161961"/>
            <a:chExt cx="8108346" cy="1533190"/>
          </a:xfrm>
        </p:grpSpPr>
        <p:grpSp>
          <p:nvGrpSpPr>
            <p:cNvPr id="12" name="组合 11"/>
            <p:cNvGrpSpPr/>
            <p:nvPr/>
          </p:nvGrpSpPr>
          <p:grpSpPr>
            <a:xfrm>
              <a:off x="2833990" y="2161961"/>
              <a:ext cx="8108346" cy="489824"/>
              <a:chOff x="4265252" y="2305054"/>
              <a:chExt cx="10917179" cy="659505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4816020" y="2305054"/>
                <a:ext cx="10366411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sz="2000" kern="0" dirty="0">
                    <a:solidFill>
                      <a:srgbClr val="C00000"/>
                    </a:solidFill>
                  </a:rPr>
                  <a:t>安全策略目标</a:t>
                </a:r>
                <a:r>
                  <a:rPr lang="zh-CN" altLang="en-US" sz="2000" kern="0" dirty="0">
                    <a:solidFill>
                      <a:srgbClr val="002060"/>
                    </a:solidFill>
                  </a:rPr>
                  <a:t>：机构对所保护资源要达到的安全目标而进行的描述。</a:t>
                </a:r>
                <a:endParaRPr lang="zh-CN" altLang="en-US" sz="2000" kern="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2833990" y="2683644"/>
              <a:ext cx="8108346" cy="489824"/>
              <a:chOff x="4265252" y="2305054"/>
              <a:chExt cx="10917179" cy="659505"/>
            </a:xfrm>
          </p:grpSpPr>
          <p:sp>
            <p:nvSpPr>
              <p:cNvPr id="19" name="标题 1"/>
              <p:cNvSpPr txBox="1"/>
              <p:nvPr/>
            </p:nvSpPr>
            <p:spPr>
              <a:xfrm>
                <a:off x="4816020" y="2305054"/>
                <a:ext cx="10366411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sz="2000" kern="0" dirty="0">
                    <a:solidFill>
                      <a:srgbClr val="C00000"/>
                    </a:solidFill>
                  </a:rPr>
                  <a:t>机构安全策略</a:t>
                </a:r>
                <a:r>
                  <a:rPr lang="zh-CN" altLang="en-US" sz="2000" kern="0" dirty="0">
                    <a:solidFill>
                      <a:srgbClr val="002060"/>
                    </a:solidFill>
                  </a:rPr>
                  <a:t>：对机构的资源进行保护，以达到安全策略规定目标。</a:t>
                </a:r>
                <a:endParaRPr lang="zh-CN" altLang="en-US" sz="2000" kern="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2833990" y="3205327"/>
              <a:ext cx="8108346" cy="489824"/>
              <a:chOff x="4265252" y="2305054"/>
              <a:chExt cx="10917179" cy="659505"/>
            </a:xfrm>
          </p:grpSpPr>
          <p:sp>
            <p:nvSpPr>
              <p:cNvPr id="24" name="标题 1"/>
              <p:cNvSpPr txBox="1"/>
              <p:nvPr/>
            </p:nvSpPr>
            <p:spPr>
              <a:xfrm>
                <a:off x="4816020" y="2305054"/>
                <a:ext cx="10366411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sz="2000" kern="0" dirty="0">
                    <a:solidFill>
                      <a:srgbClr val="C00000"/>
                    </a:solidFill>
                  </a:rPr>
                  <a:t>系统安全策略</a:t>
                </a:r>
                <a:r>
                  <a:rPr lang="zh-CN" altLang="en-US" sz="2000" kern="0" dirty="0">
                    <a:solidFill>
                      <a:srgbClr val="002060"/>
                    </a:solidFill>
                  </a:rPr>
                  <a:t>：在信息系统工程实现时，要支持该机构的安全策略。</a:t>
                </a:r>
                <a:endParaRPr lang="zh-CN" altLang="en-US" sz="2000" kern="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25" name="直接连接符 24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51"/>
            <p:cNvGrpSpPr/>
            <p:nvPr/>
          </p:nvGrpSpPr>
          <p:grpSpPr bwMode="auto">
            <a:xfrm>
              <a:off x="2998314" y="2283883"/>
              <a:ext cx="247030" cy="271114"/>
              <a:chOff x="2744" y="-584"/>
              <a:chExt cx="634" cy="702"/>
            </a:xfrm>
          </p:grpSpPr>
          <p:sp>
            <p:nvSpPr>
              <p:cNvPr id="32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33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40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41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42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43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44" name="Group 51"/>
            <p:cNvGrpSpPr/>
            <p:nvPr/>
          </p:nvGrpSpPr>
          <p:grpSpPr bwMode="auto">
            <a:xfrm>
              <a:off x="2998314" y="2805128"/>
              <a:ext cx="247030" cy="271114"/>
              <a:chOff x="2744" y="-584"/>
              <a:chExt cx="634" cy="702"/>
            </a:xfrm>
          </p:grpSpPr>
          <p:sp>
            <p:nvSpPr>
              <p:cNvPr id="45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46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47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48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49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50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51" name="Group 51"/>
            <p:cNvGrpSpPr/>
            <p:nvPr/>
          </p:nvGrpSpPr>
          <p:grpSpPr bwMode="auto">
            <a:xfrm>
              <a:off x="2998314" y="3314682"/>
              <a:ext cx="247030" cy="271114"/>
              <a:chOff x="2744" y="-584"/>
              <a:chExt cx="634" cy="702"/>
            </a:xfrm>
          </p:grpSpPr>
          <p:sp>
            <p:nvSpPr>
              <p:cNvPr id="52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53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54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55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56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57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cxnSp>
        <p:nvCxnSpPr>
          <p:cNvPr id="61" name="直接连接符 60"/>
          <p:cNvCxnSpPr/>
          <p:nvPr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10636" y="207777"/>
            <a:ext cx="738664" cy="6584950"/>
          </a:xfrm>
          <a:prstGeom prst="rect">
            <a:avLst/>
          </a:prstGeom>
        </p:spPr>
        <p:txBody>
          <a:bodyPr vert="eaVert" wrap="square" anchor="ctr">
            <a:spAutoFit/>
          </a:bodyPr>
          <a:lstStyle/>
          <a:p>
            <a:pPr mar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第一章  引言</a:t>
            </a:r>
            <a:endParaRPr lang="zh-CN" alt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3795" y="825507"/>
            <a:ext cx="615553" cy="54267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1.3  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网络安全策略</a:t>
            </a:r>
            <a:endParaRPr lang="zh-CN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674000" y="97200"/>
            <a:ext cx="46107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二、授权 </a:t>
            </a:r>
            <a:r>
              <a:rPr lang="en-US" altLang="zh-CN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Authorization</a:t>
            </a:r>
            <a:endParaRPr lang="en-US" altLang="zh-CN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748920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2167067" y="1057453"/>
            <a:ext cx="9071794" cy="1364435"/>
            <a:chOff x="2431451" y="2282704"/>
            <a:chExt cx="8816350" cy="1326015"/>
          </a:xfrm>
        </p:grpSpPr>
        <p:grpSp>
          <p:nvGrpSpPr>
            <p:cNvPr id="32" name="组合 31"/>
            <p:cNvGrpSpPr/>
            <p:nvPr/>
          </p:nvGrpSpPr>
          <p:grpSpPr>
            <a:xfrm>
              <a:off x="2431451" y="2282704"/>
              <a:ext cx="8816350" cy="1326015"/>
              <a:chOff x="943725" y="4037348"/>
              <a:chExt cx="10355351" cy="1557488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943725" y="4037348"/>
                <a:ext cx="10355351" cy="1557488"/>
                <a:chOff x="1232833" y="1636158"/>
                <a:chExt cx="9644572" cy="1206626"/>
              </a:xfrm>
            </p:grpSpPr>
            <p:cxnSp>
              <p:nvCxnSpPr>
                <p:cNvPr id="42" name="直接连接符 41"/>
                <p:cNvCxnSpPr/>
                <p:nvPr/>
              </p:nvCxnSpPr>
              <p:spPr>
                <a:xfrm>
                  <a:off x="1232833" y="2842784"/>
                  <a:ext cx="9644572" cy="0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  <a:prstDash val="sysDash"/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矩形: 圆角 19"/>
                <p:cNvSpPr/>
                <p:nvPr/>
              </p:nvSpPr>
              <p:spPr>
                <a:xfrm>
                  <a:off x="1297751" y="1636158"/>
                  <a:ext cx="9579654" cy="1189112"/>
                </a:xfrm>
                <a:prstGeom prst="roundRect">
                  <a:avLst>
                    <a:gd name="adj" fmla="val 3659"/>
                  </a:avLst>
                </a:prstGeom>
                <a:solidFill>
                  <a:schemeClr val="accent1">
                    <a:lumMod val="75000"/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tx1"/>
                    </a:solidFill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1" name="Oval 25"/>
              <p:cNvSpPr/>
              <p:nvPr/>
            </p:nvSpPr>
            <p:spPr>
              <a:xfrm>
                <a:off x="10574978" y="5080000"/>
                <a:ext cx="422502" cy="419871"/>
              </a:xfrm>
              <a:custGeom>
                <a:avLst/>
                <a:gdLst>
                  <a:gd name="connsiteX0" fmla="*/ 486711 w 593106"/>
                  <a:gd name="connsiteY0" fmla="*/ 490288 h 589414"/>
                  <a:gd name="connsiteX1" fmla="*/ 489292 w 593106"/>
                  <a:gd name="connsiteY1" fmla="*/ 522070 h 589414"/>
                  <a:gd name="connsiteX2" fmla="*/ 472086 w 593106"/>
                  <a:gd name="connsiteY2" fmla="*/ 534955 h 589414"/>
                  <a:gd name="connsiteX3" fmla="*/ 451438 w 593106"/>
                  <a:gd name="connsiteY3" fmla="*/ 520352 h 589414"/>
                  <a:gd name="connsiteX4" fmla="*/ 451438 w 593106"/>
                  <a:gd name="connsiteY4" fmla="*/ 517775 h 589414"/>
                  <a:gd name="connsiteX5" fmla="*/ 486711 w 593106"/>
                  <a:gd name="connsiteY5" fmla="*/ 490288 h 589414"/>
                  <a:gd name="connsiteX6" fmla="*/ 96792 w 593106"/>
                  <a:gd name="connsiteY6" fmla="*/ 487634 h 589414"/>
                  <a:gd name="connsiteX7" fmla="*/ 123450 w 593106"/>
                  <a:gd name="connsiteY7" fmla="*/ 511688 h 589414"/>
                  <a:gd name="connsiteX8" fmla="*/ 102811 w 593106"/>
                  <a:gd name="connsiteY8" fmla="*/ 520279 h 589414"/>
                  <a:gd name="connsiteX9" fmla="*/ 100231 w 593106"/>
                  <a:gd name="connsiteY9" fmla="*/ 517702 h 589414"/>
                  <a:gd name="connsiteX10" fmla="*/ 96792 w 593106"/>
                  <a:gd name="connsiteY10" fmla="*/ 487634 h 589414"/>
                  <a:gd name="connsiteX11" fmla="*/ 334303 w 593106"/>
                  <a:gd name="connsiteY11" fmla="*/ 470443 h 589414"/>
                  <a:gd name="connsiteX12" fmla="*/ 390271 w 593106"/>
                  <a:gd name="connsiteY12" fmla="*/ 474744 h 589414"/>
                  <a:gd name="connsiteX13" fmla="*/ 417825 w 593106"/>
                  <a:gd name="connsiteY13" fmla="*/ 512587 h 589414"/>
                  <a:gd name="connsiteX14" fmla="*/ 410936 w 593106"/>
                  <a:gd name="connsiteY14" fmla="*/ 539249 h 589414"/>
                  <a:gd name="connsiteX15" fmla="*/ 368745 w 593106"/>
                  <a:gd name="connsiteY15" fmla="*/ 582252 h 589414"/>
                  <a:gd name="connsiteX16" fmla="*/ 334303 w 593106"/>
                  <a:gd name="connsiteY16" fmla="*/ 589133 h 589414"/>
                  <a:gd name="connsiteX17" fmla="*/ 299861 w 593106"/>
                  <a:gd name="connsiteY17" fmla="*/ 556450 h 589414"/>
                  <a:gd name="connsiteX18" fmla="*/ 299861 w 593106"/>
                  <a:gd name="connsiteY18" fmla="*/ 503986 h 589414"/>
                  <a:gd name="connsiteX19" fmla="*/ 334303 w 593106"/>
                  <a:gd name="connsiteY19" fmla="*/ 470443 h 589414"/>
                  <a:gd name="connsiteX20" fmla="*/ 231018 w 593106"/>
                  <a:gd name="connsiteY20" fmla="*/ 470443 h 589414"/>
                  <a:gd name="connsiteX21" fmla="*/ 265461 w 593106"/>
                  <a:gd name="connsiteY21" fmla="*/ 503982 h 589414"/>
                  <a:gd name="connsiteX22" fmla="*/ 265461 w 593106"/>
                  <a:gd name="connsiteY22" fmla="*/ 555580 h 589414"/>
                  <a:gd name="connsiteX23" fmla="*/ 231018 w 593106"/>
                  <a:gd name="connsiteY23" fmla="*/ 583959 h 589414"/>
                  <a:gd name="connsiteX24" fmla="*/ 204325 w 593106"/>
                  <a:gd name="connsiteY24" fmla="*/ 577080 h 589414"/>
                  <a:gd name="connsiteX25" fmla="*/ 162994 w 593106"/>
                  <a:gd name="connsiteY25" fmla="*/ 531501 h 589414"/>
                  <a:gd name="connsiteX26" fmla="*/ 158688 w 593106"/>
                  <a:gd name="connsiteY26" fmla="*/ 510862 h 589414"/>
                  <a:gd name="connsiteX27" fmla="*/ 185382 w 593106"/>
                  <a:gd name="connsiteY27" fmla="*/ 473883 h 589414"/>
                  <a:gd name="connsiteX28" fmla="*/ 231018 w 593106"/>
                  <a:gd name="connsiteY28" fmla="*/ 470443 h 589414"/>
                  <a:gd name="connsiteX29" fmla="*/ 503923 w 593106"/>
                  <a:gd name="connsiteY29" fmla="*/ 304486 h 589414"/>
                  <a:gd name="connsiteX30" fmla="*/ 561622 w 593106"/>
                  <a:gd name="connsiteY30" fmla="*/ 304486 h 589414"/>
                  <a:gd name="connsiteX31" fmla="*/ 592624 w 593106"/>
                  <a:gd name="connsiteY31" fmla="*/ 338891 h 589414"/>
                  <a:gd name="connsiteX32" fmla="*/ 556455 w 593106"/>
                  <a:gd name="connsiteY32" fmla="*/ 441247 h 589414"/>
                  <a:gd name="connsiteX33" fmla="*/ 504785 w 593106"/>
                  <a:gd name="connsiteY33" fmla="*/ 459310 h 589414"/>
                  <a:gd name="connsiteX34" fmla="*/ 497895 w 593106"/>
                  <a:gd name="connsiteY34" fmla="*/ 457590 h 589414"/>
                  <a:gd name="connsiteX35" fmla="*/ 468615 w 593106"/>
                  <a:gd name="connsiteY35" fmla="*/ 416303 h 589414"/>
                  <a:gd name="connsiteX36" fmla="*/ 471199 w 593106"/>
                  <a:gd name="connsiteY36" fmla="*/ 338891 h 589414"/>
                  <a:gd name="connsiteX37" fmla="*/ 503923 w 593106"/>
                  <a:gd name="connsiteY37" fmla="*/ 304486 h 589414"/>
                  <a:gd name="connsiteX38" fmla="*/ 334297 w 593106"/>
                  <a:gd name="connsiteY38" fmla="*/ 304486 h 589414"/>
                  <a:gd name="connsiteX39" fmla="*/ 400585 w 593106"/>
                  <a:gd name="connsiteY39" fmla="*/ 304486 h 589414"/>
                  <a:gd name="connsiteX40" fmla="*/ 436742 w 593106"/>
                  <a:gd name="connsiteY40" fmla="*/ 338887 h 589414"/>
                  <a:gd name="connsiteX41" fmla="*/ 434159 w 593106"/>
                  <a:gd name="connsiteY41" fmla="*/ 410269 h 589414"/>
                  <a:gd name="connsiteX42" fmla="*/ 396280 w 593106"/>
                  <a:gd name="connsiteY42" fmla="*/ 440370 h 589414"/>
                  <a:gd name="connsiteX43" fmla="*/ 334297 w 593106"/>
                  <a:gd name="connsiteY43" fmla="*/ 436070 h 589414"/>
                  <a:gd name="connsiteX44" fmla="*/ 299861 w 593106"/>
                  <a:gd name="connsiteY44" fmla="*/ 400809 h 589414"/>
                  <a:gd name="connsiteX45" fmla="*/ 299861 w 593106"/>
                  <a:gd name="connsiteY45" fmla="*/ 338887 h 589414"/>
                  <a:gd name="connsiteX46" fmla="*/ 334297 w 593106"/>
                  <a:gd name="connsiteY46" fmla="*/ 304486 h 589414"/>
                  <a:gd name="connsiteX47" fmla="*/ 175089 w 593106"/>
                  <a:gd name="connsiteY47" fmla="*/ 304486 h 589414"/>
                  <a:gd name="connsiteX48" fmla="*/ 231033 w 593106"/>
                  <a:gd name="connsiteY48" fmla="*/ 304486 h 589414"/>
                  <a:gd name="connsiteX49" fmla="*/ 265460 w 593106"/>
                  <a:gd name="connsiteY49" fmla="*/ 338895 h 589414"/>
                  <a:gd name="connsiteX50" fmla="*/ 265460 w 593106"/>
                  <a:gd name="connsiteY50" fmla="*/ 400830 h 589414"/>
                  <a:gd name="connsiteX51" fmla="*/ 231033 w 593106"/>
                  <a:gd name="connsiteY51" fmla="*/ 436099 h 589414"/>
                  <a:gd name="connsiteX52" fmla="*/ 179393 w 593106"/>
                  <a:gd name="connsiteY52" fmla="*/ 439540 h 589414"/>
                  <a:gd name="connsiteX53" fmla="*/ 141523 w 593106"/>
                  <a:gd name="connsiteY53" fmla="*/ 409433 h 589414"/>
                  <a:gd name="connsiteX54" fmla="*/ 138941 w 593106"/>
                  <a:gd name="connsiteY54" fmla="*/ 338895 h 589414"/>
                  <a:gd name="connsiteX55" fmla="*/ 175089 w 593106"/>
                  <a:gd name="connsiteY55" fmla="*/ 304486 h 589414"/>
                  <a:gd name="connsiteX56" fmla="*/ 31285 w 593106"/>
                  <a:gd name="connsiteY56" fmla="*/ 304486 h 589414"/>
                  <a:gd name="connsiteX57" fmla="*/ 72605 w 593106"/>
                  <a:gd name="connsiteY57" fmla="*/ 304486 h 589414"/>
                  <a:gd name="connsiteX58" fmla="*/ 105316 w 593106"/>
                  <a:gd name="connsiteY58" fmla="*/ 338895 h 589414"/>
                  <a:gd name="connsiteX59" fmla="*/ 107898 w 593106"/>
                  <a:gd name="connsiteY59" fmla="*/ 414595 h 589414"/>
                  <a:gd name="connsiteX60" fmla="*/ 82074 w 593106"/>
                  <a:gd name="connsiteY60" fmla="*/ 455887 h 589414"/>
                  <a:gd name="connsiteX61" fmla="*/ 33868 w 593106"/>
                  <a:gd name="connsiteY61" fmla="*/ 436101 h 589414"/>
                  <a:gd name="connsiteX62" fmla="*/ 296 w 593106"/>
                  <a:gd name="connsiteY62" fmla="*/ 338895 h 589414"/>
                  <a:gd name="connsiteX63" fmla="*/ 31285 w 593106"/>
                  <a:gd name="connsiteY63" fmla="*/ 304486 h 589414"/>
                  <a:gd name="connsiteX64" fmla="*/ 220702 w 593106"/>
                  <a:gd name="connsiteY64" fmla="*/ 131682 h 589414"/>
                  <a:gd name="connsiteX65" fmla="*/ 231031 w 593106"/>
                  <a:gd name="connsiteY65" fmla="*/ 132542 h 589414"/>
                  <a:gd name="connsiteX66" fmla="*/ 265461 w 593106"/>
                  <a:gd name="connsiteY66" fmla="*/ 167787 h 589414"/>
                  <a:gd name="connsiteX67" fmla="*/ 265461 w 593106"/>
                  <a:gd name="connsiteY67" fmla="*/ 235699 h 589414"/>
                  <a:gd name="connsiteX68" fmla="*/ 231031 w 593106"/>
                  <a:gd name="connsiteY68" fmla="*/ 270085 h 589414"/>
                  <a:gd name="connsiteX69" fmla="*/ 178525 w 593106"/>
                  <a:gd name="connsiteY69" fmla="*/ 270085 h 589414"/>
                  <a:gd name="connsiteX70" fmla="*/ 150121 w 593106"/>
                  <a:gd name="connsiteY70" fmla="*/ 236559 h 589414"/>
                  <a:gd name="connsiteX71" fmla="*/ 172500 w 593106"/>
                  <a:gd name="connsiteY71" fmla="*/ 160910 h 589414"/>
                  <a:gd name="connsiteX72" fmla="*/ 220702 w 593106"/>
                  <a:gd name="connsiteY72" fmla="*/ 131682 h 589414"/>
                  <a:gd name="connsiteX73" fmla="*/ 353254 w 593106"/>
                  <a:gd name="connsiteY73" fmla="*/ 130853 h 589414"/>
                  <a:gd name="connsiteX74" fmla="*/ 401479 w 593106"/>
                  <a:gd name="connsiteY74" fmla="*/ 160075 h 589414"/>
                  <a:gd name="connsiteX75" fmla="*/ 424731 w 593106"/>
                  <a:gd name="connsiteY75" fmla="*/ 236566 h 589414"/>
                  <a:gd name="connsiteX76" fmla="*/ 396312 w 593106"/>
                  <a:gd name="connsiteY76" fmla="*/ 270085 h 589414"/>
                  <a:gd name="connsiteX77" fmla="*/ 334308 w 593106"/>
                  <a:gd name="connsiteY77" fmla="*/ 270085 h 589414"/>
                  <a:gd name="connsiteX78" fmla="*/ 299861 w 593106"/>
                  <a:gd name="connsiteY78" fmla="*/ 235707 h 589414"/>
                  <a:gd name="connsiteX79" fmla="*/ 299861 w 593106"/>
                  <a:gd name="connsiteY79" fmla="*/ 167810 h 589414"/>
                  <a:gd name="connsiteX80" fmla="*/ 334308 w 593106"/>
                  <a:gd name="connsiteY80" fmla="*/ 132572 h 589414"/>
                  <a:gd name="connsiteX81" fmla="*/ 353254 w 593106"/>
                  <a:gd name="connsiteY81" fmla="*/ 130853 h 589414"/>
                  <a:gd name="connsiteX82" fmla="*/ 95050 w 593106"/>
                  <a:gd name="connsiteY82" fmla="*/ 115364 h 589414"/>
                  <a:gd name="connsiteX83" fmla="*/ 118283 w 593106"/>
                  <a:gd name="connsiteY83" fmla="*/ 120521 h 589414"/>
                  <a:gd name="connsiteX84" fmla="*/ 138933 w 593106"/>
                  <a:gd name="connsiteY84" fmla="*/ 157482 h 589414"/>
                  <a:gd name="connsiteX85" fmla="*/ 116562 w 593106"/>
                  <a:gd name="connsiteY85" fmla="*/ 236561 h 589414"/>
                  <a:gd name="connsiteX86" fmla="*/ 76121 w 593106"/>
                  <a:gd name="connsiteY86" fmla="*/ 270084 h 589414"/>
                  <a:gd name="connsiteX87" fmla="*/ 32238 w 593106"/>
                  <a:gd name="connsiteY87" fmla="*/ 270084 h 589414"/>
                  <a:gd name="connsiteX88" fmla="*/ 2122 w 593106"/>
                  <a:gd name="connsiteY88" fmla="*/ 236561 h 589414"/>
                  <a:gd name="connsiteX89" fmla="*/ 41703 w 593106"/>
                  <a:gd name="connsiteY89" fmla="*/ 134274 h 589414"/>
                  <a:gd name="connsiteX90" fmla="*/ 95050 w 593106"/>
                  <a:gd name="connsiteY90" fmla="*/ 115364 h 589414"/>
                  <a:gd name="connsiteX91" fmla="*/ 495327 w 593106"/>
                  <a:gd name="connsiteY91" fmla="*/ 111081 h 589414"/>
                  <a:gd name="connsiteX92" fmla="*/ 548729 w 593106"/>
                  <a:gd name="connsiteY92" fmla="*/ 129130 h 589414"/>
                  <a:gd name="connsiteX93" fmla="*/ 591795 w 593106"/>
                  <a:gd name="connsiteY93" fmla="*/ 236565 h 589414"/>
                  <a:gd name="connsiteX94" fmla="*/ 561649 w 593106"/>
                  <a:gd name="connsiteY94" fmla="*/ 270085 h 589414"/>
                  <a:gd name="connsiteX95" fmla="*/ 500495 w 593106"/>
                  <a:gd name="connsiteY95" fmla="*/ 270085 h 589414"/>
                  <a:gd name="connsiteX96" fmla="*/ 460013 w 593106"/>
                  <a:gd name="connsiteY96" fmla="*/ 236565 h 589414"/>
                  <a:gd name="connsiteX97" fmla="*/ 436758 w 593106"/>
                  <a:gd name="connsiteY97" fmla="*/ 156634 h 589414"/>
                  <a:gd name="connsiteX98" fmla="*/ 457429 w 593106"/>
                  <a:gd name="connsiteY98" fmla="*/ 119676 h 589414"/>
                  <a:gd name="connsiteX99" fmla="*/ 495327 w 593106"/>
                  <a:gd name="connsiteY99" fmla="*/ 111081 h 589414"/>
                  <a:gd name="connsiteX100" fmla="*/ 258364 w 593106"/>
                  <a:gd name="connsiteY100" fmla="*/ 35758 h 589414"/>
                  <a:gd name="connsiteX101" fmla="*/ 265460 w 593106"/>
                  <a:gd name="connsiteY101" fmla="*/ 52636 h 589414"/>
                  <a:gd name="connsiteX102" fmla="*/ 265460 w 593106"/>
                  <a:gd name="connsiteY102" fmla="*/ 64677 h 589414"/>
                  <a:gd name="connsiteX103" fmla="*/ 234495 w 593106"/>
                  <a:gd name="connsiteY103" fmla="*/ 98218 h 589414"/>
                  <a:gd name="connsiteX104" fmla="*/ 223314 w 593106"/>
                  <a:gd name="connsiteY104" fmla="*/ 67257 h 589414"/>
                  <a:gd name="connsiteX105" fmla="*/ 242237 w 593106"/>
                  <a:gd name="connsiteY105" fmla="*/ 44036 h 589414"/>
                  <a:gd name="connsiteX106" fmla="*/ 258364 w 593106"/>
                  <a:gd name="connsiteY106" fmla="*/ 35758 h 589414"/>
                  <a:gd name="connsiteX107" fmla="*/ 307077 w 593106"/>
                  <a:gd name="connsiteY107" fmla="*/ 24998 h 589414"/>
                  <a:gd name="connsiteX108" fmla="*/ 323985 w 593106"/>
                  <a:gd name="connsiteY108" fmla="*/ 32847 h 589414"/>
                  <a:gd name="connsiteX109" fmla="*/ 350693 w 593106"/>
                  <a:gd name="connsiteY109" fmla="*/ 67253 h 589414"/>
                  <a:gd name="connsiteX110" fmla="*/ 335185 w 593106"/>
                  <a:gd name="connsiteY110" fmla="*/ 97358 h 589414"/>
                  <a:gd name="connsiteX111" fmla="*/ 334323 w 593106"/>
                  <a:gd name="connsiteY111" fmla="*/ 98218 h 589414"/>
                  <a:gd name="connsiteX112" fmla="*/ 299861 w 593106"/>
                  <a:gd name="connsiteY112" fmla="*/ 64672 h 589414"/>
                  <a:gd name="connsiteX113" fmla="*/ 299861 w 593106"/>
                  <a:gd name="connsiteY113" fmla="*/ 42309 h 589414"/>
                  <a:gd name="connsiteX114" fmla="*/ 307077 w 593106"/>
                  <a:gd name="connsiteY114" fmla="*/ 24998 h 589414"/>
                  <a:gd name="connsiteX115" fmla="*/ 204359 w 593106"/>
                  <a:gd name="connsiteY115" fmla="*/ 7108 h 589414"/>
                  <a:gd name="connsiteX116" fmla="*/ 215552 w 593106"/>
                  <a:gd name="connsiteY116" fmla="*/ 24292 h 589414"/>
                  <a:gd name="connsiteX117" fmla="*/ 186279 w 593106"/>
                  <a:gd name="connsiteY117" fmla="*/ 63815 h 589414"/>
                  <a:gd name="connsiteX118" fmla="*/ 134621 w 593106"/>
                  <a:gd name="connsiteY118" fmla="*/ 88732 h 589414"/>
                  <a:gd name="connsiteX119" fmla="*/ 120846 w 593106"/>
                  <a:gd name="connsiteY119" fmla="*/ 86155 h 589414"/>
                  <a:gd name="connsiteX120" fmla="*/ 113097 w 593106"/>
                  <a:gd name="connsiteY120" fmla="*/ 55223 h 589414"/>
                  <a:gd name="connsiteX121" fmla="*/ 204359 w 593106"/>
                  <a:gd name="connsiteY121" fmla="*/ 7108 h 589414"/>
                  <a:gd name="connsiteX122" fmla="*/ 368806 w 593106"/>
                  <a:gd name="connsiteY122" fmla="*/ 1108 h 589414"/>
                  <a:gd name="connsiteX123" fmla="*/ 475572 w 593106"/>
                  <a:gd name="connsiteY123" fmla="*/ 51810 h 589414"/>
                  <a:gd name="connsiteX124" fmla="*/ 468684 w 593106"/>
                  <a:gd name="connsiteY124" fmla="*/ 81887 h 589414"/>
                  <a:gd name="connsiteX125" fmla="*/ 441131 w 593106"/>
                  <a:gd name="connsiteY125" fmla="*/ 87043 h 589414"/>
                  <a:gd name="connsiteX126" fmla="*/ 389471 w 593106"/>
                  <a:gd name="connsiteY126" fmla="*/ 62981 h 589414"/>
                  <a:gd name="connsiteX127" fmla="*/ 358474 w 593106"/>
                  <a:gd name="connsiteY127" fmla="*/ 20013 h 589414"/>
                  <a:gd name="connsiteX128" fmla="*/ 368806 w 593106"/>
                  <a:gd name="connsiteY128" fmla="*/ 1108 h 589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593106" h="589414">
                    <a:moveTo>
                      <a:pt x="486711" y="490288"/>
                    </a:moveTo>
                    <a:cubicBezTo>
                      <a:pt x="502197" y="494583"/>
                      <a:pt x="503918" y="509185"/>
                      <a:pt x="489292" y="522070"/>
                    </a:cubicBezTo>
                    <a:cubicBezTo>
                      <a:pt x="483270" y="526365"/>
                      <a:pt x="477248" y="530660"/>
                      <a:pt x="472086" y="534955"/>
                    </a:cubicBezTo>
                    <a:cubicBezTo>
                      <a:pt x="456600" y="546121"/>
                      <a:pt x="447136" y="538391"/>
                      <a:pt x="451438" y="520352"/>
                    </a:cubicBezTo>
                    <a:cubicBezTo>
                      <a:pt x="451438" y="519493"/>
                      <a:pt x="451438" y="518634"/>
                      <a:pt x="451438" y="517775"/>
                    </a:cubicBezTo>
                    <a:cubicBezTo>
                      <a:pt x="455739" y="499737"/>
                      <a:pt x="471225" y="486852"/>
                      <a:pt x="486711" y="490288"/>
                    </a:cubicBezTo>
                    <a:close/>
                    <a:moveTo>
                      <a:pt x="96792" y="487634"/>
                    </a:moveTo>
                    <a:cubicBezTo>
                      <a:pt x="107971" y="485056"/>
                      <a:pt x="120010" y="496224"/>
                      <a:pt x="123450" y="511688"/>
                    </a:cubicBezTo>
                    <a:cubicBezTo>
                      <a:pt x="126890" y="528011"/>
                      <a:pt x="117431" y="532306"/>
                      <a:pt x="102811" y="520279"/>
                    </a:cubicBezTo>
                    <a:cubicBezTo>
                      <a:pt x="101951" y="519420"/>
                      <a:pt x="101091" y="518561"/>
                      <a:pt x="100231" y="517702"/>
                    </a:cubicBezTo>
                    <a:cubicBezTo>
                      <a:pt x="85612" y="505674"/>
                      <a:pt x="84752" y="491070"/>
                      <a:pt x="96792" y="487634"/>
                    </a:cubicBezTo>
                    <a:close/>
                    <a:moveTo>
                      <a:pt x="334303" y="470443"/>
                    </a:moveTo>
                    <a:cubicBezTo>
                      <a:pt x="354107" y="471303"/>
                      <a:pt x="373050" y="473024"/>
                      <a:pt x="390271" y="474744"/>
                    </a:cubicBezTo>
                    <a:cubicBezTo>
                      <a:pt x="409214" y="476464"/>
                      <a:pt x="422130" y="493665"/>
                      <a:pt x="417825" y="512587"/>
                    </a:cubicBezTo>
                    <a:cubicBezTo>
                      <a:pt x="415242" y="521187"/>
                      <a:pt x="413520" y="530648"/>
                      <a:pt x="410936" y="539249"/>
                    </a:cubicBezTo>
                    <a:cubicBezTo>
                      <a:pt x="405770" y="558170"/>
                      <a:pt x="386827" y="577952"/>
                      <a:pt x="368745" y="582252"/>
                    </a:cubicBezTo>
                    <a:cubicBezTo>
                      <a:pt x="357551" y="585693"/>
                      <a:pt x="345497" y="587413"/>
                      <a:pt x="334303" y="589133"/>
                    </a:cubicBezTo>
                    <a:cubicBezTo>
                      <a:pt x="315360" y="591713"/>
                      <a:pt x="299861" y="576232"/>
                      <a:pt x="299861" y="556450"/>
                    </a:cubicBezTo>
                    <a:lnTo>
                      <a:pt x="299861" y="503986"/>
                    </a:lnTo>
                    <a:cubicBezTo>
                      <a:pt x="299861" y="485065"/>
                      <a:pt x="315360" y="469583"/>
                      <a:pt x="334303" y="470443"/>
                    </a:cubicBezTo>
                    <a:close/>
                    <a:moveTo>
                      <a:pt x="231018" y="470443"/>
                    </a:moveTo>
                    <a:cubicBezTo>
                      <a:pt x="249962" y="469583"/>
                      <a:pt x="265461" y="485063"/>
                      <a:pt x="265461" y="503982"/>
                    </a:cubicBezTo>
                    <a:lnTo>
                      <a:pt x="265461" y="555580"/>
                    </a:lnTo>
                    <a:cubicBezTo>
                      <a:pt x="265461" y="574500"/>
                      <a:pt x="249962" y="588259"/>
                      <a:pt x="231018" y="583959"/>
                    </a:cubicBezTo>
                    <a:cubicBezTo>
                      <a:pt x="222408" y="582239"/>
                      <a:pt x="212936" y="579660"/>
                      <a:pt x="204325" y="577080"/>
                    </a:cubicBezTo>
                    <a:cubicBezTo>
                      <a:pt x="186243" y="571060"/>
                      <a:pt x="168160" y="549561"/>
                      <a:pt x="162994" y="531501"/>
                    </a:cubicBezTo>
                    <a:cubicBezTo>
                      <a:pt x="161272" y="524621"/>
                      <a:pt x="159550" y="517742"/>
                      <a:pt x="158688" y="510862"/>
                    </a:cubicBezTo>
                    <a:cubicBezTo>
                      <a:pt x="154383" y="492802"/>
                      <a:pt x="166438" y="475603"/>
                      <a:pt x="185382" y="473883"/>
                    </a:cubicBezTo>
                    <a:cubicBezTo>
                      <a:pt x="199159" y="472163"/>
                      <a:pt x="214658" y="471303"/>
                      <a:pt x="231018" y="470443"/>
                    </a:cubicBezTo>
                    <a:close/>
                    <a:moveTo>
                      <a:pt x="503923" y="304486"/>
                    </a:moveTo>
                    <a:lnTo>
                      <a:pt x="561622" y="304486"/>
                    </a:lnTo>
                    <a:cubicBezTo>
                      <a:pt x="580568" y="304486"/>
                      <a:pt x="596069" y="319968"/>
                      <a:pt x="592624" y="338891"/>
                    </a:cubicBezTo>
                    <a:cubicBezTo>
                      <a:pt x="587457" y="375877"/>
                      <a:pt x="574540" y="410282"/>
                      <a:pt x="556455" y="441247"/>
                    </a:cubicBezTo>
                    <a:cubicBezTo>
                      <a:pt x="546982" y="457590"/>
                      <a:pt x="523730" y="464471"/>
                      <a:pt x="504785" y="459310"/>
                    </a:cubicBezTo>
                    <a:cubicBezTo>
                      <a:pt x="503062" y="459310"/>
                      <a:pt x="500479" y="458450"/>
                      <a:pt x="497895" y="457590"/>
                    </a:cubicBezTo>
                    <a:cubicBezTo>
                      <a:pt x="479811" y="453289"/>
                      <a:pt x="466893" y="435226"/>
                      <a:pt x="468615" y="416303"/>
                    </a:cubicBezTo>
                    <a:cubicBezTo>
                      <a:pt x="471199" y="388779"/>
                      <a:pt x="472060" y="363835"/>
                      <a:pt x="471199" y="338891"/>
                    </a:cubicBezTo>
                    <a:cubicBezTo>
                      <a:pt x="471199" y="319968"/>
                      <a:pt x="484978" y="304486"/>
                      <a:pt x="503923" y="304486"/>
                    </a:cubicBezTo>
                    <a:close/>
                    <a:moveTo>
                      <a:pt x="334297" y="304486"/>
                    </a:moveTo>
                    <a:lnTo>
                      <a:pt x="400585" y="304486"/>
                    </a:lnTo>
                    <a:cubicBezTo>
                      <a:pt x="419524" y="304486"/>
                      <a:pt x="436742" y="319966"/>
                      <a:pt x="436742" y="338887"/>
                    </a:cubicBezTo>
                    <a:cubicBezTo>
                      <a:pt x="437603" y="362107"/>
                      <a:pt x="436742" y="385328"/>
                      <a:pt x="434159" y="410269"/>
                    </a:cubicBezTo>
                    <a:cubicBezTo>
                      <a:pt x="432438" y="429189"/>
                      <a:pt x="415220" y="442090"/>
                      <a:pt x="396280" y="440370"/>
                    </a:cubicBezTo>
                    <a:cubicBezTo>
                      <a:pt x="377341" y="438650"/>
                      <a:pt x="356680" y="436930"/>
                      <a:pt x="334297" y="436070"/>
                    </a:cubicBezTo>
                    <a:cubicBezTo>
                      <a:pt x="315357" y="435210"/>
                      <a:pt x="299861" y="419729"/>
                      <a:pt x="299861" y="400809"/>
                    </a:cubicBezTo>
                    <a:lnTo>
                      <a:pt x="299861" y="338887"/>
                    </a:lnTo>
                    <a:cubicBezTo>
                      <a:pt x="299861" y="319966"/>
                      <a:pt x="315357" y="304486"/>
                      <a:pt x="334297" y="304486"/>
                    </a:cubicBezTo>
                    <a:close/>
                    <a:moveTo>
                      <a:pt x="175089" y="304486"/>
                    </a:moveTo>
                    <a:lnTo>
                      <a:pt x="231033" y="304486"/>
                    </a:lnTo>
                    <a:cubicBezTo>
                      <a:pt x="249968" y="304486"/>
                      <a:pt x="265460" y="319970"/>
                      <a:pt x="265460" y="338895"/>
                    </a:cubicBezTo>
                    <a:lnTo>
                      <a:pt x="265460" y="400830"/>
                    </a:lnTo>
                    <a:cubicBezTo>
                      <a:pt x="265460" y="419755"/>
                      <a:pt x="249968" y="435239"/>
                      <a:pt x="231033" y="436099"/>
                    </a:cubicBezTo>
                    <a:cubicBezTo>
                      <a:pt x="212098" y="436960"/>
                      <a:pt x="195745" y="437820"/>
                      <a:pt x="179393" y="439540"/>
                    </a:cubicBezTo>
                    <a:cubicBezTo>
                      <a:pt x="160458" y="441261"/>
                      <a:pt x="143244" y="428357"/>
                      <a:pt x="141523" y="409433"/>
                    </a:cubicBezTo>
                    <a:cubicBezTo>
                      <a:pt x="138941" y="384486"/>
                      <a:pt x="138080" y="361260"/>
                      <a:pt x="138941" y="338895"/>
                    </a:cubicBezTo>
                    <a:cubicBezTo>
                      <a:pt x="138941" y="319970"/>
                      <a:pt x="156154" y="304486"/>
                      <a:pt x="175089" y="304486"/>
                    </a:cubicBezTo>
                    <a:close/>
                    <a:moveTo>
                      <a:pt x="31285" y="304486"/>
                    </a:moveTo>
                    <a:lnTo>
                      <a:pt x="72605" y="304486"/>
                    </a:lnTo>
                    <a:cubicBezTo>
                      <a:pt x="91543" y="304486"/>
                      <a:pt x="105316" y="319970"/>
                      <a:pt x="105316" y="338895"/>
                    </a:cubicBezTo>
                    <a:cubicBezTo>
                      <a:pt x="104455" y="362982"/>
                      <a:pt x="105316" y="388788"/>
                      <a:pt x="107898" y="414595"/>
                    </a:cubicBezTo>
                    <a:cubicBezTo>
                      <a:pt x="109620" y="433521"/>
                      <a:pt x="98429" y="451585"/>
                      <a:pt x="82074" y="455887"/>
                    </a:cubicBezTo>
                    <a:cubicBezTo>
                      <a:pt x="65718" y="460188"/>
                      <a:pt x="43337" y="453306"/>
                      <a:pt x="33868" y="436101"/>
                    </a:cubicBezTo>
                    <a:cubicBezTo>
                      <a:pt x="17512" y="406853"/>
                      <a:pt x="6321" y="374165"/>
                      <a:pt x="296" y="338895"/>
                    </a:cubicBezTo>
                    <a:cubicBezTo>
                      <a:pt x="-2287" y="319970"/>
                      <a:pt x="12347" y="304486"/>
                      <a:pt x="31285" y="304486"/>
                    </a:cubicBezTo>
                    <a:close/>
                    <a:moveTo>
                      <a:pt x="220702" y="131682"/>
                    </a:moveTo>
                    <a:cubicBezTo>
                      <a:pt x="224145" y="131682"/>
                      <a:pt x="227588" y="131682"/>
                      <a:pt x="231031" y="132542"/>
                    </a:cubicBezTo>
                    <a:cubicBezTo>
                      <a:pt x="249968" y="132542"/>
                      <a:pt x="265461" y="148016"/>
                      <a:pt x="265461" y="167787"/>
                    </a:cubicBezTo>
                    <a:lnTo>
                      <a:pt x="265461" y="235699"/>
                    </a:lnTo>
                    <a:cubicBezTo>
                      <a:pt x="265461" y="255471"/>
                      <a:pt x="249968" y="270085"/>
                      <a:pt x="231031" y="270085"/>
                    </a:cubicBezTo>
                    <a:lnTo>
                      <a:pt x="178525" y="270085"/>
                    </a:lnTo>
                    <a:cubicBezTo>
                      <a:pt x="159589" y="270085"/>
                      <a:pt x="145817" y="255471"/>
                      <a:pt x="150121" y="236559"/>
                    </a:cubicBezTo>
                    <a:cubicBezTo>
                      <a:pt x="156146" y="209050"/>
                      <a:pt x="163893" y="183261"/>
                      <a:pt x="172500" y="160910"/>
                    </a:cubicBezTo>
                    <a:cubicBezTo>
                      <a:pt x="179386" y="142858"/>
                      <a:pt x="201766" y="130823"/>
                      <a:pt x="220702" y="131682"/>
                    </a:cubicBezTo>
                    <a:close/>
                    <a:moveTo>
                      <a:pt x="353254" y="130853"/>
                    </a:moveTo>
                    <a:cubicBezTo>
                      <a:pt x="372200" y="129994"/>
                      <a:pt x="394590" y="142886"/>
                      <a:pt x="401479" y="160075"/>
                    </a:cubicBezTo>
                    <a:cubicBezTo>
                      <a:pt x="410952" y="183280"/>
                      <a:pt x="418703" y="208204"/>
                      <a:pt x="424731" y="236566"/>
                    </a:cubicBezTo>
                    <a:cubicBezTo>
                      <a:pt x="429037" y="255474"/>
                      <a:pt x="416119" y="270085"/>
                      <a:pt x="396312" y="270085"/>
                    </a:cubicBezTo>
                    <a:lnTo>
                      <a:pt x="334308" y="270085"/>
                    </a:lnTo>
                    <a:cubicBezTo>
                      <a:pt x="315362" y="270085"/>
                      <a:pt x="299861" y="255474"/>
                      <a:pt x="299861" y="235707"/>
                    </a:cubicBezTo>
                    <a:lnTo>
                      <a:pt x="299861" y="167810"/>
                    </a:lnTo>
                    <a:cubicBezTo>
                      <a:pt x="299861" y="148902"/>
                      <a:pt x="315362" y="132572"/>
                      <a:pt x="334308" y="132572"/>
                    </a:cubicBezTo>
                    <a:cubicBezTo>
                      <a:pt x="340336" y="131713"/>
                      <a:pt x="347226" y="131713"/>
                      <a:pt x="353254" y="130853"/>
                    </a:cubicBezTo>
                    <a:close/>
                    <a:moveTo>
                      <a:pt x="95050" y="115364"/>
                    </a:moveTo>
                    <a:cubicBezTo>
                      <a:pt x="101934" y="117083"/>
                      <a:pt x="109678" y="118802"/>
                      <a:pt x="118283" y="120521"/>
                    </a:cubicBezTo>
                    <a:cubicBezTo>
                      <a:pt x="137213" y="123959"/>
                      <a:pt x="145817" y="139431"/>
                      <a:pt x="138933" y="157482"/>
                    </a:cubicBezTo>
                    <a:cubicBezTo>
                      <a:pt x="130329" y="181549"/>
                      <a:pt x="122585" y="208196"/>
                      <a:pt x="116562" y="236561"/>
                    </a:cubicBezTo>
                    <a:cubicBezTo>
                      <a:pt x="112260" y="255471"/>
                      <a:pt x="95050" y="270084"/>
                      <a:pt x="76121" y="270084"/>
                    </a:cubicBezTo>
                    <a:lnTo>
                      <a:pt x="32238" y="270084"/>
                    </a:lnTo>
                    <a:cubicBezTo>
                      <a:pt x="13308" y="270084"/>
                      <a:pt x="-1320" y="255471"/>
                      <a:pt x="2122" y="236561"/>
                    </a:cubicBezTo>
                    <a:cubicBezTo>
                      <a:pt x="9005" y="199600"/>
                      <a:pt x="22773" y="165218"/>
                      <a:pt x="41703" y="134274"/>
                    </a:cubicBezTo>
                    <a:cubicBezTo>
                      <a:pt x="52028" y="117942"/>
                      <a:pt x="76121" y="111066"/>
                      <a:pt x="95050" y="115364"/>
                    </a:cubicBezTo>
                    <a:close/>
                    <a:moveTo>
                      <a:pt x="495327" y="111081"/>
                    </a:moveTo>
                    <a:cubicBezTo>
                      <a:pt x="514276" y="106784"/>
                      <a:pt x="538393" y="113660"/>
                      <a:pt x="548729" y="129130"/>
                    </a:cubicBezTo>
                    <a:cubicBezTo>
                      <a:pt x="569401" y="161790"/>
                      <a:pt x="584043" y="197889"/>
                      <a:pt x="591795" y="236565"/>
                    </a:cubicBezTo>
                    <a:cubicBezTo>
                      <a:pt x="595240" y="255474"/>
                      <a:pt x="580598" y="270085"/>
                      <a:pt x="561649" y="270085"/>
                    </a:cubicBezTo>
                    <a:lnTo>
                      <a:pt x="500495" y="270085"/>
                    </a:lnTo>
                    <a:cubicBezTo>
                      <a:pt x="481546" y="270085"/>
                      <a:pt x="463458" y="255474"/>
                      <a:pt x="460013" y="236565"/>
                    </a:cubicBezTo>
                    <a:cubicBezTo>
                      <a:pt x="453984" y="207343"/>
                      <a:pt x="446232" y="180699"/>
                      <a:pt x="436758" y="156634"/>
                    </a:cubicBezTo>
                    <a:cubicBezTo>
                      <a:pt x="429867" y="138584"/>
                      <a:pt x="438480" y="123114"/>
                      <a:pt x="457429" y="119676"/>
                    </a:cubicBezTo>
                    <a:cubicBezTo>
                      <a:pt x="471210" y="117097"/>
                      <a:pt x="484130" y="114519"/>
                      <a:pt x="495327" y="111081"/>
                    </a:cubicBezTo>
                    <a:close/>
                    <a:moveTo>
                      <a:pt x="258364" y="35758"/>
                    </a:moveTo>
                    <a:cubicBezTo>
                      <a:pt x="262665" y="37371"/>
                      <a:pt x="265460" y="43176"/>
                      <a:pt x="265460" y="52636"/>
                    </a:cubicBezTo>
                    <a:lnTo>
                      <a:pt x="265460" y="64677"/>
                    </a:lnTo>
                    <a:cubicBezTo>
                      <a:pt x="265460" y="83597"/>
                      <a:pt x="251698" y="98218"/>
                      <a:pt x="234495" y="98218"/>
                    </a:cubicBezTo>
                    <a:cubicBezTo>
                      <a:pt x="218153" y="97358"/>
                      <a:pt x="212132" y="82737"/>
                      <a:pt x="223314" y="67257"/>
                    </a:cubicBezTo>
                    <a:cubicBezTo>
                      <a:pt x="230195" y="58657"/>
                      <a:pt x="236216" y="50916"/>
                      <a:pt x="242237" y="44036"/>
                    </a:cubicBezTo>
                    <a:cubicBezTo>
                      <a:pt x="248258" y="36726"/>
                      <a:pt x="254063" y="34146"/>
                      <a:pt x="258364" y="35758"/>
                    </a:cubicBezTo>
                    <a:close/>
                    <a:moveTo>
                      <a:pt x="307077" y="24998"/>
                    </a:moveTo>
                    <a:cubicBezTo>
                      <a:pt x="311492" y="23171"/>
                      <a:pt x="317523" y="25536"/>
                      <a:pt x="323985" y="32847"/>
                    </a:cubicBezTo>
                    <a:cubicBezTo>
                      <a:pt x="332600" y="42309"/>
                      <a:pt x="341216" y="53490"/>
                      <a:pt x="350693" y="67253"/>
                    </a:cubicBezTo>
                    <a:cubicBezTo>
                      <a:pt x="361893" y="82735"/>
                      <a:pt x="354139" y="97358"/>
                      <a:pt x="335185" y="97358"/>
                    </a:cubicBezTo>
                    <a:cubicBezTo>
                      <a:pt x="335185" y="97358"/>
                      <a:pt x="334323" y="97358"/>
                      <a:pt x="334323" y="98218"/>
                    </a:cubicBezTo>
                    <a:cubicBezTo>
                      <a:pt x="315369" y="98218"/>
                      <a:pt x="299861" y="83595"/>
                      <a:pt x="299861" y="64672"/>
                    </a:cubicBezTo>
                    <a:lnTo>
                      <a:pt x="299861" y="42309"/>
                    </a:lnTo>
                    <a:cubicBezTo>
                      <a:pt x="299861" y="32847"/>
                      <a:pt x="302661" y="26826"/>
                      <a:pt x="307077" y="24998"/>
                    </a:cubicBezTo>
                    <a:close/>
                    <a:moveTo>
                      <a:pt x="204359" y="7108"/>
                    </a:moveTo>
                    <a:cubicBezTo>
                      <a:pt x="222439" y="1094"/>
                      <a:pt x="227605" y="8827"/>
                      <a:pt x="215552" y="24292"/>
                    </a:cubicBezTo>
                    <a:cubicBezTo>
                      <a:pt x="206081" y="35462"/>
                      <a:pt x="195750" y="48350"/>
                      <a:pt x="186279" y="63815"/>
                    </a:cubicBezTo>
                    <a:cubicBezTo>
                      <a:pt x="175947" y="79281"/>
                      <a:pt x="153563" y="91310"/>
                      <a:pt x="134621" y="88732"/>
                    </a:cubicBezTo>
                    <a:cubicBezTo>
                      <a:pt x="129456" y="87873"/>
                      <a:pt x="125151" y="87014"/>
                      <a:pt x="120846" y="86155"/>
                    </a:cubicBezTo>
                    <a:cubicBezTo>
                      <a:pt x="101905" y="81859"/>
                      <a:pt x="97600" y="67252"/>
                      <a:pt x="113097" y="55223"/>
                    </a:cubicBezTo>
                    <a:cubicBezTo>
                      <a:pt x="139787" y="33743"/>
                      <a:pt x="170782" y="17419"/>
                      <a:pt x="204359" y="7108"/>
                    </a:cubicBezTo>
                    <a:close/>
                    <a:moveTo>
                      <a:pt x="368806" y="1108"/>
                    </a:moveTo>
                    <a:cubicBezTo>
                      <a:pt x="408413" y="10560"/>
                      <a:pt x="444575" y="28607"/>
                      <a:pt x="475572" y="51810"/>
                    </a:cubicBezTo>
                    <a:cubicBezTo>
                      <a:pt x="491070" y="62981"/>
                      <a:pt x="487626" y="78450"/>
                      <a:pt x="468684" y="81887"/>
                    </a:cubicBezTo>
                    <a:cubicBezTo>
                      <a:pt x="460074" y="83606"/>
                      <a:pt x="451463" y="85325"/>
                      <a:pt x="441131" y="87043"/>
                    </a:cubicBezTo>
                    <a:cubicBezTo>
                      <a:pt x="422189" y="90481"/>
                      <a:pt x="399803" y="78450"/>
                      <a:pt x="389471" y="62981"/>
                    </a:cubicBezTo>
                    <a:cubicBezTo>
                      <a:pt x="379138" y="46654"/>
                      <a:pt x="367945" y="32044"/>
                      <a:pt x="358474" y="20013"/>
                    </a:cubicBezTo>
                    <a:cubicBezTo>
                      <a:pt x="346420" y="5404"/>
                      <a:pt x="350725" y="-3189"/>
                      <a:pt x="368806" y="1108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2622337" y="2328200"/>
              <a:ext cx="8434578" cy="125861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        </a:t>
              </a:r>
              <a:r>
                <a: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授权</a:t>
              </a:r>
              <a:r>
                <a: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是安全策略的一个基本组成部分，它指</a:t>
              </a:r>
              <a:r>
                <a: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主体</a:t>
              </a:r>
              <a:r>
                <a: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（用户、终端、程序等）对</a:t>
              </a:r>
              <a:r>
                <a: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客体</a:t>
              </a:r>
              <a:r>
                <a: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（数据、程序等）的支配权利，它</a:t>
              </a:r>
              <a:r>
                <a: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规定了谁可以对什么做些什么？</a:t>
              </a:r>
              <a:r>
                <a: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（</a:t>
              </a:r>
              <a:r>
                <a:rPr kumimoji="0" lang="en-US" altLang="zh-CN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Who may do what to what</a:t>
              </a:r>
              <a:r>
                <a: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）。例如：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20275" y="2880394"/>
            <a:ext cx="7747993" cy="435247"/>
            <a:chOff x="2994392" y="2085290"/>
            <a:chExt cx="7747993" cy="435247"/>
          </a:xfrm>
        </p:grpSpPr>
        <p:sp>
          <p:nvSpPr>
            <p:cNvPr id="45" name="矩形 44"/>
            <p:cNvSpPr/>
            <p:nvPr/>
          </p:nvSpPr>
          <p:spPr>
            <a:xfrm>
              <a:off x="3332337" y="2085290"/>
              <a:ext cx="7410048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人事记录只能由人事部门的职员修改，并由部门领导和职员查看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。</a:t>
              </a:r>
              <a:endParaRPr lang="zh-CN" altLang="en-US" sz="20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46" name="Group 51"/>
            <p:cNvGrpSpPr/>
            <p:nvPr/>
          </p:nvGrpSpPr>
          <p:grpSpPr bwMode="auto">
            <a:xfrm>
              <a:off x="2994392" y="2163023"/>
              <a:ext cx="273210" cy="302684"/>
              <a:chOff x="2744" y="-584"/>
              <a:chExt cx="634" cy="702"/>
            </a:xfrm>
          </p:grpSpPr>
          <p:sp>
            <p:nvSpPr>
              <p:cNvPr id="47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48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49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50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51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52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53" name="组合 52"/>
          <p:cNvGrpSpPr/>
          <p:nvPr/>
        </p:nvGrpSpPr>
        <p:grpSpPr>
          <a:xfrm>
            <a:off x="2620275" y="3271333"/>
            <a:ext cx="8256423" cy="435247"/>
            <a:chOff x="2994392" y="2962728"/>
            <a:chExt cx="8256423" cy="435247"/>
          </a:xfrm>
        </p:grpSpPr>
        <p:sp>
          <p:nvSpPr>
            <p:cNvPr id="54" name="矩形 53"/>
            <p:cNvSpPr/>
            <p:nvPr/>
          </p:nvSpPr>
          <p:spPr>
            <a:xfrm>
              <a:off x="3332337" y="2962728"/>
              <a:ext cx="7918478" cy="43524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有一密级为“机密”的涉密文件，只能由同密级或更高密级的人查看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。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55" name="Group 51"/>
            <p:cNvGrpSpPr/>
            <p:nvPr/>
          </p:nvGrpSpPr>
          <p:grpSpPr bwMode="auto">
            <a:xfrm>
              <a:off x="2994392" y="3034411"/>
              <a:ext cx="273210" cy="302684"/>
              <a:chOff x="2744" y="-584"/>
              <a:chExt cx="634" cy="702"/>
            </a:xfrm>
          </p:grpSpPr>
          <p:sp>
            <p:nvSpPr>
              <p:cNvPr id="56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57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58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10000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  <a:gs pos="27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59" name="Group 55"/>
                <p:cNvGrpSpPr/>
                <p:nvPr/>
              </p:nvGrpSpPr>
              <p:grpSpPr bwMode="auto">
                <a:xfrm>
                  <a:off x="2418" y="1168"/>
                  <a:ext cx="917" cy="297"/>
                  <a:chOff x="1423" y="1842"/>
                  <a:chExt cx="916" cy="296"/>
                </a:xfrm>
              </p:grpSpPr>
              <p:sp>
                <p:nvSpPr>
                  <p:cNvPr id="60" name="Freeform 56"/>
                  <p:cNvSpPr/>
                  <p:nvPr/>
                </p:nvSpPr>
                <p:spPr bwMode="auto">
                  <a:xfrm>
                    <a:off x="1423" y="1842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61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62" name="组合 61"/>
          <p:cNvGrpSpPr/>
          <p:nvPr/>
        </p:nvGrpSpPr>
        <p:grpSpPr>
          <a:xfrm>
            <a:off x="2620275" y="2489391"/>
            <a:ext cx="6504539" cy="435312"/>
            <a:chOff x="2994392" y="1577185"/>
            <a:chExt cx="6504539" cy="435312"/>
          </a:xfrm>
        </p:grpSpPr>
        <p:sp>
          <p:nvSpPr>
            <p:cNvPr id="63" name="矩形 62"/>
            <p:cNvSpPr/>
            <p:nvPr/>
          </p:nvSpPr>
          <p:spPr>
            <a:xfrm>
              <a:off x="3332337" y="1577185"/>
              <a:ext cx="6166594" cy="43531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文件</a:t>
              </a:r>
              <a:r>
                <a:rPr lang="en-US" altLang="zh-CN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A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只能由</a:t>
              </a:r>
              <a:r>
                <a:rPr lang="en-US" altLang="zh-CN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Smith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修改，并由</a:t>
              </a:r>
              <a:r>
                <a:rPr lang="en-US" altLang="zh-CN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Smith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小组中的成员阅读。</a:t>
              </a:r>
              <a:endParaRPr lang="zh-CN" altLang="en-US" sz="20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2994392" y="1682776"/>
              <a:ext cx="264745" cy="302955"/>
              <a:chOff x="9653234" y="2771751"/>
              <a:chExt cx="349200" cy="399600"/>
            </a:xfrm>
          </p:grpSpPr>
          <p:grpSp>
            <p:nvGrpSpPr>
              <p:cNvPr id="65" name="Group 58"/>
              <p:cNvGrpSpPr/>
              <p:nvPr/>
            </p:nvGrpSpPr>
            <p:grpSpPr bwMode="auto">
              <a:xfrm>
                <a:off x="9653234" y="2771751"/>
                <a:ext cx="349200" cy="399600"/>
                <a:chOff x="3061" y="-879"/>
                <a:chExt cx="614" cy="702"/>
              </a:xfrm>
            </p:grpSpPr>
            <p:sp>
              <p:nvSpPr>
                <p:cNvPr id="67" name="Oval 59"/>
                <p:cNvSpPr>
                  <a:spLocks noChangeArrowheads="1"/>
                </p:cNvSpPr>
                <p:nvPr/>
              </p:nvSpPr>
              <p:spPr bwMode="auto">
                <a:xfrm>
                  <a:off x="3061" y="-380"/>
                  <a:ext cx="590" cy="2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1750" cap="rnd" algn="ctr">
                  <a:noFill/>
                  <a:prstDash val="sysDot"/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>
                    <a:solidFill>
                      <a:srgbClr val="002060"/>
                    </a:solidFill>
                  </a:endParaRPr>
                </a:p>
              </p:txBody>
            </p:sp>
            <p:grpSp>
              <p:nvGrpSpPr>
                <p:cNvPr id="68" name="Group 60"/>
                <p:cNvGrpSpPr/>
                <p:nvPr/>
              </p:nvGrpSpPr>
              <p:grpSpPr bwMode="auto">
                <a:xfrm>
                  <a:off x="3062" y="-879"/>
                  <a:ext cx="613" cy="613"/>
                  <a:chOff x="2335" y="1139"/>
                  <a:chExt cx="1089" cy="1089"/>
                </a:xfrm>
              </p:grpSpPr>
              <p:sp>
                <p:nvSpPr>
                  <p:cNvPr id="69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2335" y="1139"/>
                    <a:ext cx="1089" cy="108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70" name="Freeform 63"/>
                  <p:cNvSpPr/>
                  <p:nvPr/>
                </p:nvSpPr>
                <p:spPr bwMode="auto">
                  <a:xfrm>
                    <a:off x="2419" y="1169"/>
                    <a:ext cx="917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</p:grpSp>
          </p:grpSp>
          <p:sp>
            <p:nvSpPr>
              <p:cNvPr id="66" name="Oval 57"/>
              <p:cNvSpPr>
                <a:spLocks noChangeArrowheads="1"/>
              </p:cNvSpPr>
              <p:nvPr/>
            </p:nvSpPr>
            <p:spPr bwMode="auto">
              <a:xfrm>
                <a:off x="9799651" y="2798037"/>
                <a:ext cx="72710" cy="65529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0">
                  <a:solidFill>
                    <a:srgbClr val="002060"/>
                  </a:solidFill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2363484" y="3794698"/>
            <a:ext cx="4103585" cy="2437293"/>
            <a:chOff x="2870447" y="4027009"/>
            <a:chExt cx="4103585" cy="2276448"/>
          </a:xfrm>
        </p:grpSpPr>
        <p:sp>
          <p:nvSpPr>
            <p:cNvPr id="72" name="矩形: 圆角 71"/>
            <p:cNvSpPr/>
            <p:nvPr/>
          </p:nvSpPr>
          <p:spPr>
            <a:xfrm>
              <a:off x="3985779" y="4027009"/>
              <a:ext cx="1174137" cy="395483"/>
            </a:xfrm>
            <a:prstGeom prst="roundRect">
              <a:avLst/>
            </a:prstGeom>
            <a:solidFill>
              <a:schemeClr val="accent1">
                <a:lumMod val="75000"/>
                <a:alpha val="1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rgbClr val="002060"/>
                  </a:solidFill>
                  <a:latin typeface="+mn-ea"/>
                </a:rPr>
                <a:t>用户</a:t>
              </a:r>
              <a:endParaRPr lang="zh-CN" altLang="en-US" sz="1400" dirty="0"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73" name="矩形: 圆角 72"/>
            <p:cNvSpPr/>
            <p:nvPr/>
          </p:nvSpPr>
          <p:spPr>
            <a:xfrm>
              <a:off x="3985779" y="4607643"/>
              <a:ext cx="1174137" cy="395483"/>
            </a:xfrm>
            <a:prstGeom prst="roundRect">
              <a:avLst/>
            </a:prstGeom>
            <a:solidFill>
              <a:schemeClr val="accent1">
                <a:lumMod val="75000"/>
                <a:alpha val="1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rgbClr val="002060"/>
                  </a:solidFill>
                  <a:latin typeface="+mn-ea"/>
                </a:rPr>
                <a:t>角色</a:t>
              </a:r>
              <a:endParaRPr lang="zh-CN" altLang="en-US" sz="1400" dirty="0"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74" name="矩形: 圆角 73"/>
            <p:cNvSpPr/>
            <p:nvPr/>
          </p:nvSpPr>
          <p:spPr>
            <a:xfrm>
              <a:off x="3985779" y="5169277"/>
              <a:ext cx="1174137" cy="395483"/>
            </a:xfrm>
            <a:prstGeom prst="roundRect">
              <a:avLst/>
            </a:prstGeom>
            <a:solidFill>
              <a:schemeClr val="accent1">
                <a:lumMod val="75000"/>
                <a:alpha val="1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rgbClr val="002060"/>
                  </a:solidFill>
                  <a:latin typeface="+mn-ea"/>
                </a:rPr>
                <a:t>权限</a:t>
              </a:r>
              <a:endParaRPr lang="en-US" altLang="zh-CN" sz="1400" dirty="0">
                <a:solidFill>
                  <a:srgbClr val="002060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solidFill>
                    <a:srgbClr val="002060"/>
                  </a:solidFill>
                  <a:latin typeface="+mn-ea"/>
                </a:rPr>
                <a:t>配置文件</a:t>
              </a:r>
              <a:endParaRPr lang="zh-CN" altLang="en-US" sz="1400" dirty="0"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75" name="矩形: 圆角 74"/>
            <p:cNvSpPr/>
            <p:nvPr/>
          </p:nvSpPr>
          <p:spPr>
            <a:xfrm>
              <a:off x="5799895" y="5169277"/>
              <a:ext cx="1174137" cy="395483"/>
            </a:xfrm>
            <a:prstGeom prst="roundRect">
              <a:avLst/>
            </a:prstGeom>
            <a:solidFill>
              <a:schemeClr val="accent1">
                <a:lumMod val="75000"/>
                <a:alpha val="1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rgbClr val="002060"/>
                  </a:solidFill>
                  <a:latin typeface="+mn-ea"/>
                </a:rPr>
                <a:t>补充权限配置文件</a:t>
              </a:r>
              <a:endParaRPr lang="zh-CN" altLang="en-US" sz="1400" dirty="0">
                <a:solidFill>
                  <a:srgbClr val="002060"/>
                </a:solidFill>
                <a:latin typeface="+mn-ea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2870447" y="5907974"/>
              <a:ext cx="3404798" cy="395483"/>
              <a:chOff x="706577" y="3956460"/>
              <a:chExt cx="3150925" cy="496800"/>
            </a:xfrm>
            <a:solidFill>
              <a:srgbClr val="87F9F6">
                <a:alpha val="38000"/>
              </a:srgbClr>
            </a:solidFill>
          </p:grpSpPr>
          <p:sp>
            <p:nvSpPr>
              <p:cNvPr id="82" name="矩形: 圆角 81"/>
              <p:cNvSpPr/>
              <p:nvPr/>
            </p:nvSpPr>
            <p:spPr>
              <a:xfrm>
                <a:off x="706577" y="3956460"/>
                <a:ext cx="1252852" cy="496800"/>
              </a:xfrm>
              <a:prstGeom prst="roundRect">
                <a:avLst/>
              </a:prstGeom>
              <a:solidFill>
                <a:schemeClr val="accent1">
                  <a:lumMod val="75000"/>
                  <a:alpha val="1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rgbClr val="002060"/>
                    </a:solidFill>
                    <a:latin typeface="+mn-ea"/>
                  </a:rPr>
                  <a:t>具有安全属性的命令</a:t>
                </a:r>
                <a:endParaRPr lang="zh-CN" altLang="en-US" sz="1400" dirty="0">
                  <a:solidFill>
                    <a:srgbClr val="002060"/>
                  </a:solidFill>
                  <a:latin typeface="+mn-ea"/>
                </a:endParaRPr>
              </a:p>
            </p:txBody>
          </p:sp>
          <p:sp>
            <p:nvSpPr>
              <p:cNvPr id="83" name="矩形: 圆角 82"/>
              <p:cNvSpPr/>
              <p:nvPr/>
            </p:nvSpPr>
            <p:spPr>
              <a:xfrm>
                <a:off x="2604650" y="3956460"/>
                <a:ext cx="1252852" cy="496800"/>
              </a:xfrm>
              <a:prstGeom prst="roundRect">
                <a:avLst/>
              </a:prstGeom>
              <a:solidFill>
                <a:schemeClr val="accent1">
                  <a:lumMod val="75000"/>
                  <a:alpha val="1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rgbClr val="002060"/>
                    </a:solidFill>
                    <a:latin typeface="+mn-ea"/>
                  </a:rPr>
                  <a:t>授权</a:t>
                </a:r>
                <a:endParaRPr lang="zh-CN" altLang="en-US" sz="1400" dirty="0">
                  <a:solidFill>
                    <a:srgbClr val="002060"/>
                  </a:solidFill>
                  <a:latin typeface="+mn-ea"/>
                </a:endParaRPr>
              </a:p>
            </p:txBody>
          </p:sp>
        </p:grpSp>
        <p:cxnSp>
          <p:nvCxnSpPr>
            <p:cNvPr id="77" name="直接箭头连接符 76"/>
            <p:cNvCxnSpPr>
              <a:stCxn id="73" idx="0"/>
            </p:cNvCxnSpPr>
            <p:nvPr/>
          </p:nvCxnSpPr>
          <p:spPr>
            <a:xfrm flipV="1">
              <a:off x="4572848" y="4418660"/>
              <a:ext cx="0" cy="188983"/>
            </a:xfrm>
            <a:prstGeom prst="straightConnector1">
              <a:avLst/>
            </a:prstGeom>
            <a:solidFill>
              <a:srgbClr val="87F9F6">
                <a:alpha val="38000"/>
              </a:srgbClr>
            </a:solidFill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>
              <a:stCxn id="74" idx="0"/>
            </p:cNvCxnSpPr>
            <p:nvPr/>
          </p:nvCxnSpPr>
          <p:spPr>
            <a:xfrm flipV="1">
              <a:off x="4572848" y="4976993"/>
              <a:ext cx="0" cy="192284"/>
            </a:xfrm>
            <a:prstGeom prst="straightConnector1">
              <a:avLst/>
            </a:prstGeom>
            <a:solidFill>
              <a:srgbClr val="87F9F6">
                <a:alpha val="38000"/>
              </a:srgbClr>
            </a:solidFill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连接符: 肘形 78"/>
            <p:cNvCxnSpPr>
              <a:stCxn id="82" idx="0"/>
              <a:endCxn id="74" idx="2"/>
            </p:cNvCxnSpPr>
            <p:nvPr/>
          </p:nvCxnSpPr>
          <p:spPr>
            <a:xfrm rot="5400000" flipH="1" flipV="1">
              <a:off x="3888489" y="5223615"/>
              <a:ext cx="343214" cy="1025503"/>
            </a:xfrm>
            <a:prstGeom prst="bentConnector3">
              <a:avLst/>
            </a:prstGeom>
            <a:solidFill>
              <a:srgbClr val="87F9F6">
                <a:alpha val="38000"/>
              </a:srgbClr>
            </a:solidFill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连接符: 肘形 79"/>
            <p:cNvCxnSpPr>
              <a:stCxn id="83" idx="0"/>
              <a:endCxn id="74" idx="2"/>
            </p:cNvCxnSpPr>
            <p:nvPr/>
          </p:nvCxnSpPr>
          <p:spPr>
            <a:xfrm rot="16200000" flipV="1">
              <a:off x="4913991" y="5223617"/>
              <a:ext cx="343214" cy="1025500"/>
            </a:xfrm>
            <a:prstGeom prst="bentConnector3">
              <a:avLst/>
            </a:prstGeom>
            <a:solidFill>
              <a:srgbClr val="87F9F6">
                <a:alpha val="38000"/>
              </a:srgbClr>
            </a:solidFill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>
              <a:stCxn id="75" idx="1"/>
              <a:endCxn id="74" idx="3"/>
            </p:cNvCxnSpPr>
            <p:nvPr/>
          </p:nvCxnSpPr>
          <p:spPr>
            <a:xfrm flipH="1">
              <a:off x="5159915" y="5367018"/>
              <a:ext cx="639980" cy="0"/>
            </a:xfrm>
            <a:prstGeom prst="straightConnector1">
              <a:avLst/>
            </a:prstGeom>
            <a:solidFill>
              <a:srgbClr val="87F9F6">
                <a:alpha val="38000"/>
              </a:srgbClr>
            </a:solidFill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组合 83"/>
          <p:cNvGrpSpPr/>
          <p:nvPr/>
        </p:nvGrpSpPr>
        <p:grpSpPr>
          <a:xfrm>
            <a:off x="6743997" y="3943328"/>
            <a:ext cx="4575954" cy="2326764"/>
            <a:chOff x="7250960" y="4130244"/>
            <a:chExt cx="4575954" cy="2378079"/>
          </a:xfrm>
          <a:solidFill>
            <a:srgbClr val="87F9F6">
              <a:alpha val="38000"/>
            </a:srgbClr>
          </a:solidFill>
        </p:grpSpPr>
        <p:sp>
          <p:nvSpPr>
            <p:cNvPr id="85" name="矩形: 圆角 84"/>
            <p:cNvSpPr/>
            <p:nvPr/>
          </p:nvSpPr>
          <p:spPr>
            <a:xfrm>
              <a:off x="8995642" y="4130244"/>
              <a:ext cx="1086589" cy="496800"/>
            </a:xfrm>
            <a:prstGeom prst="roundRect">
              <a:avLst/>
            </a:prstGeom>
            <a:solidFill>
              <a:schemeClr val="accent1">
                <a:lumMod val="75000"/>
                <a:alpha val="1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rgbClr val="002060"/>
                  </a:solidFill>
                  <a:latin typeface="+mn-ea"/>
                </a:rPr>
                <a:t>用户</a:t>
              </a:r>
              <a:endParaRPr lang="zh-CN" altLang="en-US" sz="1400" dirty="0"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86" name="矩形: 圆角 85"/>
            <p:cNvSpPr/>
            <p:nvPr/>
          </p:nvSpPr>
          <p:spPr>
            <a:xfrm>
              <a:off x="7250960" y="5772053"/>
              <a:ext cx="1276594" cy="568049"/>
            </a:xfrm>
            <a:prstGeom prst="roundRect">
              <a:avLst/>
            </a:prstGeom>
            <a:solidFill>
              <a:schemeClr val="accent1">
                <a:lumMod val="75000"/>
                <a:alpha val="1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rgbClr val="002060"/>
                  </a:solidFill>
                  <a:latin typeface="+mn-ea"/>
                </a:rPr>
                <a:t>第三方应用</a:t>
              </a:r>
              <a:endParaRPr lang="zh-CN" altLang="en-US" sz="1400" dirty="0"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87" name="矩形: 圆角 86"/>
            <p:cNvSpPr/>
            <p:nvPr/>
          </p:nvSpPr>
          <p:spPr>
            <a:xfrm>
              <a:off x="10550320" y="5772053"/>
              <a:ext cx="1276594" cy="568049"/>
            </a:xfrm>
            <a:prstGeom prst="roundRect">
              <a:avLst/>
            </a:prstGeom>
            <a:solidFill>
              <a:schemeClr val="accent1">
                <a:lumMod val="75000"/>
                <a:alpha val="1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rgbClr val="002060"/>
                  </a:solidFill>
                  <a:latin typeface="+mn-ea"/>
                </a:rPr>
                <a:t>平台</a:t>
              </a:r>
              <a:endParaRPr lang="zh-CN" altLang="en-US" sz="1400" dirty="0"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88" name="箭头: 左右 87"/>
            <p:cNvSpPr/>
            <p:nvPr/>
          </p:nvSpPr>
          <p:spPr>
            <a:xfrm rot="19668042">
              <a:off x="8090818" y="5046100"/>
              <a:ext cx="1507942" cy="295055"/>
            </a:xfrm>
            <a:prstGeom prst="leftRightArrow">
              <a:avLst/>
            </a:prstGeom>
            <a:solidFill>
              <a:schemeClr val="accent1">
                <a:lumMod val="75000"/>
                <a:alpha val="1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89" name="箭头: 左右 88"/>
            <p:cNvSpPr/>
            <p:nvPr/>
          </p:nvSpPr>
          <p:spPr>
            <a:xfrm>
              <a:off x="8569046" y="5903972"/>
              <a:ext cx="1939781" cy="304209"/>
            </a:xfrm>
            <a:prstGeom prst="leftRightArrow">
              <a:avLst/>
            </a:prstGeom>
            <a:solidFill>
              <a:schemeClr val="accent1">
                <a:lumMod val="75000"/>
                <a:alpha val="1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90" name="箭头: 左右 89"/>
            <p:cNvSpPr/>
            <p:nvPr/>
          </p:nvSpPr>
          <p:spPr>
            <a:xfrm rot="2082842">
              <a:off x="9488747" y="5062042"/>
              <a:ext cx="1507942" cy="295055"/>
            </a:xfrm>
            <a:prstGeom prst="leftRightArrow">
              <a:avLst/>
            </a:prstGeom>
            <a:solidFill>
              <a:schemeClr val="accent1">
                <a:lumMod val="75000"/>
                <a:alpha val="1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8077366" y="4846029"/>
              <a:ext cx="935831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rgbClr val="002060"/>
                  </a:solidFill>
                  <a:latin typeface="+mn-ea"/>
                  <a:ea typeface="+mn-ea"/>
                </a:rPr>
                <a:t>2. </a:t>
              </a:r>
              <a:r>
                <a:rPr lang="zh-CN" altLang="en-US" dirty="0">
                  <a:solidFill>
                    <a:srgbClr val="002060"/>
                  </a:solidFill>
                  <a:latin typeface="+mn-ea"/>
                  <a:ea typeface="+mn-ea"/>
                </a:rPr>
                <a:t>授权</a:t>
              </a:r>
              <a:endParaRPr lang="zh-CN" altLang="en-US" dirty="0"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0252786" y="4851074"/>
              <a:ext cx="935831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rgbClr val="002060"/>
                  </a:solidFill>
                  <a:latin typeface="+mn-ea"/>
                  <a:ea typeface="+mn-ea"/>
                </a:rPr>
                <a:t>1. </a:t>
              </a:r>
              <a:r>
                <a:rPr lang="zh-CN" altLang="en-US" dirty="0">
                  <a:solidFill>
                    <a:srgbClr val="002060"/>
                  </a:solidFill>
                  <a:latin typeface="+mn-ea"/>
                  <a:ea typeface="+mn-ea"/>
                </a:rPr>
                <a:t>认证</a:t>
              </a:r>
              <a:endParaRPr lang="zh-CN" altLang="en-US" dirty="0"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9082941" y="6169769"/>
              <a:ext cx="935831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rgbClr val="002060"/>
                  </a:solidFill>
                  <a:latin typeface="+mn-ea"/>
                  <a:ea typeface="+mn-ea"/>
                </a:rPr>
                <a:t>3. </a:t>
              </a:r>
              <a:r>
                <a:rPr lang="zh-CN" altLang="en-US" dirty="0">
                  <a:solidFill>
                    <a:srgbClr val="002060"/>
                  </a:solidFill>
                  <a:latin typeface="+mn-ea"/>
                  <a:ea typeface="+mn-ea"/>
                </a:rPr>
                <a:t>调用</a:t>
              </a:r>
              <a:endParaRPr lang="zh-CN" altLang="en-US" dirty="0"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95" name="直接连接符 94"/>
          <p:cNvCxnSpPr/>
          <p:nvPr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10636" y="207777"/>
            <a:ext cx="738664" cy="6584950"/>
          </a:xfrm>
          <a:prstGeom prst="rect">
            <a:avLst/>
          </a:prstGeom>
        </p:spPr>
        <p:txBody>
          <a:bodyPr vert="eaVert" wrap="square" anchor="ctr">
            <a:spAutoFit/>
          </a:bodyPr>
          <a:lstStyle/>
          <a:p>
            <a:pPr mar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第一章  引言</a:t>
            </a:r>
            <a:endParaRPr lang="zh-CN" alt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823795" y="825507"/>
            <a:ext cx="615553" cy="54267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1.3  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网络安全策略</a:t>
            </a:r>
            <a:endParaRPr lang="zh-CN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674000" y="97200"/>
            <a:ext cx="63579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三、访问控制策略 </a:t>
            </a:r>
            <a:r>
              <a:rPr lang="en-US" altLang="zh-CN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Security Policy</a:t>
            </a:r>
            <a:endParaRPr lang="en-US" altLang="zh-CN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825923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351221" y="970095"/>
            <a:ext cx="7954583" cy="492443"/>
            <a:chOff x="709057" y="2645517"/>
            <a:chExt cx="8908342" cy="551487"/>
          </a:xfrm>
        </p:grpSpPr>
        <p:sp>
          <p:nvSpPr>
            <p:cNvPr id="3" name="矩形 2"/>
            <p:cNvSpPr/>
            <p:nvPr/>
          </p:nvSpPr>
          <p:spPr>
            <a:xfrm>
              <a:off x="888000" y="2645517"/>
              <a:ext cx="8729399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1.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强制访问策略</a:t>
              </a:r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(MAC) </a:t>
              </a:r>
              <a:r>
                <a:rPr lang="en-US" altLang="zh-CN" sz="2600" b="1" dirty="0">
                  <a:solidFill>
                    <a:srgbClr val="C00000"/>
                  </a:solidFill>
                  <a:ea typeface="+mj-ea"/>
                </a:rPr>
                <a:t>Mandatory Access Control</a:t>
              </a:r>
              <a:endParaRPr lang="zh-CN" altLang="en-US" sz="2600" b="1" dirty="0">
                <a:solidFill>
                  <a:srgbClr val="C00000"/>
                </a:solidFill>
                <a:ea typeface="+mj-ea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057" y="2662078"/>
              <a:ext cx="8453215" cy="498556"/>
              <a:chOff x="998029" y="699619"/>
              <a:chExt cx="11501694" cy="678350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998031" y="1331691"/>
                <a:ext cx="11501692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矩形 8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2013839" y="1712146"/>
            <a:ext cx="5745904" cy="1427936"/>
            <a:chOff x="2822921" y="1804416"/>
            <a:chExt cx="5348805" cy="1427936"/>
          </a:xfrm>
        </p:grpSpPr>
        <p:grpSp>
          <p:nvGrpSpPr>
            <p:cNvPr id="12" name="组合 11"/>
            <p:cNvGrpSpPr/>
            <p:nvPr/>
          </p:nvGrpSpPr>
          <p:grpSpPr>
            <a:xfrm>
              <a:off x="2822921" y="1804416"/>
              <a:ext cx="5348805" cy="1427936"/>
              <a:chOff x="611213" y="2375488"/>
              <a:chExt cx="4700805" cy="2509542"/>
            </a:xfrm>
          </p:grpSpPr>
          <p:sp>
            <p:nvSpPr>
              <p:cNvPr id="14" name="圆角矩形 16"/>
              <p:cNvSpPr/>
              <p:nvPr/>
            </p:nvSpPr>
            <p:spPr>
              <a:xfrm>
                <a:off x="611213" y="2399160"/>
                <a:ext cx="4672494" cy="2485870"/>
              </a:xfrm>
              <a:prstGeom prst="roundRect">
                <a:avLst>
                  <a:gd name="adj" fmla="val 6367"/>
                </a:avLst>
              </a:prstGeom>
              <a:gradFill>
                <a:gsLst>
                  <a:gs pos="100000">
                    <a:srgbClr val="1F4E79">
                      <a:alpha val="20000"/>
                    </a:srgbClr>
                  </a:gs>
                  <a:gs pos="0">
                    <a:srgbClr val="1F4E79">
                      <a:alpha val="20000"/>
                    </a:srgbClr>
                  </a:gs>
                  <a:gs pos="51000">
                    <a:srgbClr val="ABDBFF">
                      <a:alpha val="0"/>
                    </a:srgbClr>
                  </a:gs>
                </a:gsLst>
                <a:lin ang="9600000" scaled="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6"/>
              <p:cNvSpPr/>
              <p:nvPr/>
            </p:nvSpPr>
            <p:spPr>
              <a:xfrm>
                <a:off x="657023" y="2375488"/>
                <a:ext cx="4654995" cy="2478287"/>
              </a:xfrm>
              <a:prstGeom prst="roundRect">
                <a:avLst>
                  <a:gd name="adj" fmla="val 6367"/>
                </a:avLst>
              </a:prstGeom>
              <a:noFill/>
              <a:ln w="28575">
                <a:gradFill>
                  <a:gsLst>
                    <a:gs pos="54000">
                      <a:schemeClr val="bg1">
                        <a:alpha val="0"/>
                      </a:schemeClr>
                    </a:gs>
                    <a:gs pos="0">
                      <a:srgbClr val="0070C0"/>
                    </a:gs>
                    <a:gs pos="100000">
                      <a:srgbClr val="0070C0"/>
                    </a:gs>
                  </a:gsLst>
                  <a:lin ang="8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2895679" y="1877502"/>
              <a:ext cx="5239668" cy="1258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buNone/>
              </a:pPr>
              <a:r>
                <a:rPr lang="zh-CN" altLang="en-US" sz="2000" dirty="0">
                  <a:solidFill>
                    <a:srgbClr val="002060"/>
                  </a:solidFill>
                </a:rPr>
                <a:t>        每当</a:t>
              </a:r>
              <a:r>
                <a:rPr lang="zh-CN" altLang="en-US" sz="2000" dirty="0">
                  <a:solidFill>
                    <a:srgbClr val="C00000"/>
                  </a:solidFill>
                </a:rPr>
                <a:t>主体</a:t>
              </a:r>
              <a:r>
                <a:rPr lang="zh-CN" altLang="en-US" sz="2000" dirty="0">
                  <a:solidFill>
                    <a:srgbClr val="002060"/>
                  </a:solidFill>
                </a:rPr>
                <a:t>尝试访问</a:t>
              </a:r>
              <a:r>
                <a:rPr lang="zh-CN" altLang="en-US" sz="2000" dirty="0">
                  <a:solidFill>
                    <a:srgbClr val="C00000"/>
                  </a:solidFill>
                </a:rPr>
                <a:t>对象</a:t>
              </a:r>
              <a:r>
                <a:rPr lang="zh-CN" altLang="en-US" sz="2000" dirty="0">
                  <a:solidFill>
                    <a:srgbClr val="002060"/>
                  </a:solidFill>
                </a:rPr>
                <a:t>时，都会</a:t>
              </a:r>
              <a:r>
                <a:rPr lang="zh-CN" altLang="en-US" sz="2000" dirty="0">
                  <a:solidFill>
                    <a:srgbClr val="C00000"/>
                  </a:solidFill>
                </a:rPr>
                <a:t>由操作系统内核强制实施</a:t>
              </a:r>
              <a:r>
                <a:rPr lang="zh-CN" altLang="en-US" sz="2000" dirty="0">
                  <a:solidFill>
                    <a:srgbClr val="002060"/>
                  </a:solidFill>
                </a:rPr>
                <a:t>授权规则，目标是限制主体</a:t>
              </a:r>
              <a:r>
                <a:rPr lang="zh-CN" altLang="en-US" sz="2000" dirty="0">
                  <a:solidFill>
                    <a:srgbClr val="C00000"/>
                  </a:solidFill>
                </a:rPr>
                <a:t>对对象</a:t>
              </a:r>
              <a:r>
                <a:rPr lang="zh-CN" altLang="en-US" sz="2000" dirty="0">
                  <a:solidFill>
                    <a:srgbClr val="002060"/>
                  </a:solidFill>
                </a:rPr>
                <a:t>或</a:t>
              </a:r>
              <a:r>
                <a:rPr lang="zh-CN" altLang="en-US" sz="2000" dirty="0">
                  <a:solidFill>
                    <a:srgbClr val="C00000"/>
                  </a:solidFill>
                </a:rPr>
                <a:t>目标</a:t>
              </a:r>
              <a:r>
                <a:rPr lang="zh-CN" altLang="en-US" sz="2000" dirty="0">
                  <a:solidFill>
                    <a:srgbClr val="002060"/>
                  </a:solidFill>
                </a:rPr>
                <a:t>执行某种操作的能力。</a:t>
              </a:r>
              <a:endParaRPr lang="zh-CN" altLang="en-US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069834" y="3349542"/>
            <a:ext cx="1681707" cy="2837450"/>
            <a:chOff x="2082106" y="2150357"/>
            <a:chExt cx="1657865" cy="3433951"/>
          </a:xfrm>
        </p:grpSpPr>
        <p:sp>
          <p:nvSpPr>
            <p:cNvPr id="17" name="矩形 16"/>
            <p:cNvSpPr/>
            <p:nvPr/>
          </p:nvSpPr>
          <p:spPr>
            <a:xfrm>
              <a:off x="2208064" y="2202176"/>
              <a:ext cx="1405949" cy="399198"/>
            </a:xfrm>
            <a:prstGeom prst="rect">
              <a:avLst/>
            </a:prstGeom>
            <a:solidFill>
              <a:srgbClr val="3254A4"/>
            </a:solidFill>
            <a:ln>
              <a:solidFill>
                <a:srgbClr val="325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082106" y="2167897"/>
              <a:ext cx="1657865" cy="484223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举例说明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158307" y="2150357"/>
              <a:ext cx="1531907" cy="3433951"/>
              <a:chOff x="3030397" y="1810402"/>
              <a:chExt cx="1531907" cy="3433951"/>
            </a:xfrm>
          </p:grpSpPr>
          <p:cxnSp>
            <p:nvCxnSpPr>
              <p:cNvPr id="20" name="Straight Connector 170"/>
              <p:cNvCxnSpPr/>
              <p:nvPr/>
            </p:nvCxnSpPr>
            <p:spPr>
              <a:xfrm>
                <a:off x="3030397" y="2311310"/>
                <a:ext cx="1531907" cy="0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170"/>
              <p:cNvCxnSpPr/>
              <p:nvPr/>
            </p:nvCxnSpPr>
            <p:spPr>
              <a:xfrm>
                <a:off x="3030397" y="1810402"/>
                <a:ext cx="0" cy="3433951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矩形 21"/>
          <p:cNvSpPr/>
          <p:nvPr/>
        </p:nvSpPr>
        <p:spPr>
          <a:xfrm>
            <a:off x="2158705" y="3728114"/>
            <a:ext cx="5601038" cy="245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2000" dirty="0">
                <a:solidFill>
                  <a:srgbClr val="002060"/>
                </a:solidFill>
              </a:rPr>
              <a:t>在实践中，主体通常是一个</a:t>
            </a:r>
            <a:r>
              <a:rPr lang="zh-CN" altLang="en-US" sz="2000" dirty="0">
                <a:solidFill>
                  <a:srgbClr val="C00000"/>
                </a:solidFill>
              </a:rPr>
              <a:t>进程</a:t>
            </a:r>
            <a:r>
              <a:rPr lang="zh-CN" altLang="en-US" sz="2000" dirty="0">
                <a:solidFill>
                  <a:srgbClr val="002060"/>
                </a:solidFill>
              </a:rPr>
              <a:t>或</a:t>
            </a:r>
            <a:r>
              <a:rPr lang="zh-CN" altLang="en-US" sz="2000" dirty="0">
                <a:solidFill>
                  <a:srgbClr val="C00000"/>
                </a:solidFill>
              </a:rPr>
              <a:t>线程</a:t>
            </a:r>
            <a:r>
              <a:rPr lang="zh-CN" altLang="en-US" sz="2000" dirty="0">
                <a:solidFill>
                  <a:srgbClr val="002060"/>
                </a:solidFill>
              </a:rPr>
              <a:t>，</a:t>
            </a:r>
            <a:r>
              <a:rPr lang="zh-CN" altLang="en-US" sz="2000" dirty="0">
                <a:solidFill>
                  <a:srgbClr val="C00000"/>
                </a:solidFill>
              </a:rPr>
              <a:t>对象</a:t>
            </a:r>
            <a:r>
              <a:rPr lang="zh-CN" altLang="en-US" sz="2000" dirty="0">
                <a:solidFill>
                  <a:srgbClr val="002060"/>
                </a:solidFill>
              </a:rPr>
              <a:t>可能是</a:t>
            </a:r>
            <a:r>
              <a:rPr lang="zh-CN" altLang="en-US" sz="2000" dirty="0">
                <a:solidFill>
                  <a:srgbClr val="C00000"/>
                </a:solidFill>
              </a:rPr>
              <a:t>文件</a:t>
            </a:r>
            <a:r>
              <a:rPr lang="zh-CN" altLang="en-US" sz="2000" dirty="0">
                <a:solidFill>
                  <a:srgbClr val="002060"/>
                </a:solidFill>
              </a:rPr>
              <a:t>、</a:t>
            </a:r>
            <a:r>
              <a:rPr lang="zh-CN" altLang="en-US" sz="2000" dirty="0">
                <a:solidFill>
                  <a:srgbClr val="C00000"/>
                </a:solidFill>
              </a:rPr>
              <a:t>目录</a:t>
            </a:r>
            <a:r>
              <a:rPr lang="zh-CN" altLang="en-US" sz="2000" dirty="0">
                <a:solidFill>
                  <a:srgbClr val="002060"/>
                </a:solidFill>
              </a:rPr>
              <a:t>、</a:t>
            </a:r>
            <a:r>
              <a:rPr lang="en-US" altLang="zh-CN" sz="2000" dirty="0">
                <a:solidFill>
                  <a:srgbClr val="C00000"/>
                </a:solidFill>
              </a:rPr>
              <a:t>TCP/UDP</a:t>
            </a:r>
            <a:r>
              <a:rPr lang="zh-CN" altLang="en-US" sz="2000" dirty="0">
                <a:solidFill>
                  <a:srgbClr val="C00000"/>
                </a:solidFill>
              </a:rPr>
              <a:t>端口</a:t>
            </a:r>
            <a:r>
              <a:rPr lang="zh-CN" altLang="en-US" sz="2000" dirty="0">
                <a:solidFill>
                  <a:srgbClr val="002060"/>
                </a:solidFill>
              </a:rPr>
              <a:t>、</a:t>
            </a:r>
            <a:r>
              <a:rPr lang="zh-CN" altLang="en-US" sz="2000" dirty="0">
                <a:solidFill>
                  <a:srgbClr val="C00000"/>
                </a:solidFill>
              </a:rPr>
              <a:t>共享内存段</a:t>
            </a:r>
            <a:r>
              <a:rPr lang="zh-CN" altLang="en-US" sz="2000" dirty="0">
                <a:solidFill>
                  <a:srgbClr val="002060"/>
                </a:solidFill>
              </a:rPr>
              <a:t>、</a:t>
            </a:r>
            <a:r>
              <a:rPr lang="en-US" altLang="zh-CN" sz="2000" dirty="0">
                <a:solidFill>
                  <a:srgbClr val="C00000"/>
                </a:solidFill>
              </a:rPr>
              <a:t>I/O</a:t>
            </a:r>
            <a:r>
              <a:rPr lang="zh-CN" altLang="en-US" sz="2000" dirty="0">
                <a:solidFill>
                  <a:srgbClr val="C00000"/>
                </a:solidFill>
              </a:rPr>
              <a:t>设备</a:t>
            </a:r>
            <a:r>
              <a:rPr lang="zh-CN" altLang="en-US" sz="2000" dirty="0">
                <a:solidFill>
                  <a:srgbClr val="002060"/>
                </a:solidFill>
              </a:rPr>
              <a:t>等。主体和对象均具有一组安全属性。当主体尝试访问对象时，都会</a:t>
            </a:r>
            <a:r>
              <a:rPr lang="zh-CN" altLang="en-US" sz="2000" dirty="0">
                <a:solidFill>
                  <a:srgbClr val="C00000"/>
                </a:solidFill>
              </a:rPr>
              <a:t>由操作系统内核</a:t>
            </a:r>
            <a:r>
              <a:rPr lang="zh-CN" altLang="en-US" sz="2000" dirty="0">
                <a:solidFill>
                  <a:srgbClr val="002060"/>
                </a:solidFill>
              </a:rPr>
              <a:t>强制施行授权规则</a:t>
            </a:r>
            <a:r>
              <a:rPr lang="en-US" altLang="zh-CN" sz="2000" dirty="0">
                <a:solidFill>
                  <a:srgbClr val="002060"/>
                </a:solidFill>
              </a:rPr>
              <a:t>——</a:t>
            </a:r>
            <a:r>
              <a:rPr lang="zh-CN" altLang="en-US" sz="2000" dirty="0">
                <a:solidFill>
                  <a:srgbClr val="C00000"/>
                </a:solidFill>
              </a:rPr>
              <a:t>检查安全属性</a:t>
            </a:r>
            <a:r>
              <a:rPr lang="zh-CN" altLang="en-US" sz="2000" dirty="0">
                <a:solidFill>
                  <a:srgbClr val="002060"/>
                </a:solidFill>
              </a:rPr>
              <a:t>并决定是否可进行访问。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8526" y="1851737"/>
            <a:ext cx="3706689" cy="4145639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0" name="直接连接符 29"/>
          <p:cNvCxnSpPr/>
          <p:nvPr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0636" y="207777"/>
            <a:ext cx="738664" cy="6584950"/>
          </a:xfrm>
          <a:prstGeom prst="rect">
            <a:avLst/>
          </a:prstGeom>
        </p:spPr>
        <p:txBody>
          <a:bodyPr vert="eaVert" wrap="square" anchor="ctr">
            <a:spAutoFit/>
          </a:bodyPr>
          <a:lstStyle/>
          <a:p>
            <a:pPr mar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第一章  引言</a:t>
            </a:r>
            <a:endParaRPr lang="zh-CN" alt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23795" y="825507"/>
            <a:ext cx="615553" cy="54267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1.3  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网络安全策略</a:t>
            </a:r>
            <a:endParaRPr lang="zh-CN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38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1768171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293469" y="970096"/>
            <a:ext cx="7954583" cy="492443"/>
            <a:chOff x="709057" y="2645517"/>
            <a:chExt cx="8908342" cy="551487"/>
          </a:xfrm>
        </p:grpSpPr>
        <p:sp>
          <p:nvSpPr>
            <p:cNvPr id="3" name="矩形 2"/>
            <p:cNvSpPr/>
            <p:nvPr/>
          </p:nvSpPr>
          <p:spPr>
            <a:xfrm>
              <a:off x="888000" y="2645517"/>
              <a:ext cx="8729399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2.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自主访问策略</a:t>
              </a:r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(MDC) </a:t>
              </a:r>
              <a:r>
                <a:rPr lang="en-US" altLang="zh-CN" sz="2600" b="1" dirty="0">
                  <a:solidFill>
                    <a:srgbClr val="C00000"/>
                  </a:solidFill>
                  <a:ea typeface="+mj-ea"/>
                </a:rPr>
                <a:t>Discretionary Access </a:t>
              </a:r>
              <a:r>
                <a:rPr lang="en-US" altLang="zh-CN" sz="2600" b="1" dirty="0" err="1">
                  <a:solidFill>
                    <a:srgbClr val="C00000"/>
                  </a:solidFill>
                  <a:ea typeface="+mj-ea"/>
                </a:rPr>
                <a:t>Contol</a:t>
              </a:r>
              <a:endParaRPr lang="en-US" altLang="zh-CN" sz="2600" b="1" dirty="0">
                <a:solidFill>
                  <a:srgbClr val="C00000"/>
                </a:solidFill>
                <a:ea typeface="+mj-ea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057" y="2662078"/>
              <a:ext cx="8680778" cy="498556"/>
              <a:chOff x="998029" y="699619"/>
              <a:chExt cx="11811323" cy="678350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998031" y="1331691"/>
                <a:ext cx="11811321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矩形 8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1956087" y="1839467"/>
            <a:ext cx="5745904" cy="1849481"/>
            <a:chOff x="2822921" y="1804416"/>
            <a:chExt cx="5348805" cy="1427936"/>
          </a:xfrm>
        </p:grpSpPr>
        <p:grpSp>
          <p:nvGrpSpPr>
            <p:cNvPr id="12" name="组合 11"/>
            <p:cNvGrpSpPr/>
            <p:nvPr/>
          </p:nvGrpSpPr>
          <p:grpSpPr>
            <a:xfrm>
              <a:off x="2822921" y="1804416"/>
              <a:ext cx="5348805" cy="1427936"/>
              <a:chOff x="611213" y="2375488"/>
              <a:chExt cx="4700805" cy="2509542"/>
            </a:xfrm>
          </p:grpSpPr>
          <p:sp>
            <p:nvSpPr>
              <p:cNvPr id="14" name="圆角矩形 16"/>
              <p:cNvSpPr/>
              <p:nvPr/>
            </p:nvSpPr>
            <p:spPr>
              <a:xfrm>
                <a:off x="611213" y="2399160"/>
                <a:ext cx="4672494" cy="2485870"/>
              </a:xfrm>
              <a:prstGeom prst="roundRect">
                <a:avLst>
                  <a:gd name="adj" fmla="val 6367"/>
                </a:avLst>
              </a:prstGeom>
              <a:gradFill>
                <a:gsLst>
                  <a:gs pos="100000">
                    <a:srgbClr val="1F4E79">
                      <a:alpha val="20000"/>
                    </a:srgbClr>
                  </a:gs>
                  <a:gs pos="0">
                    <a:srgbClr val="1F4E79">
                      <a:alpha val="20000"/>
                    </a:srgbClr>
                  </a:gs>
                  <a:gs pos="51000">
                    <a:srgbClr val="ABDBFF">
                      <a:alpha val="0"/>
                    </a:srgbClr>
                  </a:gs>
                </a:gsLst>
                <a:lin ang="9600000" scaled="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6"/>
              <p:cNvSpPr/>
              <p:nvPr/>
            </p:nvSpPr>
            <p:spPr>
              <a:xfrm>
                <a:off x="657023" y="2375488"/>
                <a:ext cx="4654995" cy="2478287"/>
              </a:xfrm>
              <a:prstGeom prst="roundRect">
                <a:avLst>
                  <a:gd name="adj" fmla="val 6367"/>
                </a:avLst>
              </a:prstGeom>
              <a:noFill/>
              <a:ln w="28575">
                <a:gradFill>
                  <a:gsLst>
                    <a:gs pos="54000">
                      <a:schemeClr val="bg1">
                        <a:alpha val="0"/>
                      </a:schemeClr>
                    </a:gs>
                    <a:gs pos="0">
                      <a:srgbClr val="0070C0"/>
                    </a:gs>
                    <a:gs pos="100000">
                      <a:srgbClr val="0070C0"/>
                    </a:gs>
                  </a:gsLst>
                  <a:lin ang="8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2895679" y="1880140"/>
              <a:ext cx="5239668" cy="1280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buNone/>
              </a:pPr>
              <a:r>
                <a:rPr lang="en-US" altLang="zh-CN" sz="2000" dirty="0">
                  <a:solidFill>
                    <a:srgbClr val="002060"/>
                  </a:solidFill>
                </a:rPr>
                <a:t>        MDC</a:t>
              </a:r>
              <a:r>
                <a:rPr lang="zh-CN" altLang="en-US" sz="2000" dirty="0">
                  <a:solidFill>
                    <a:srgbClr val="002060"/>
                  </a:solidFill>
                </a:rPr>
                <a:t>指</a:t>
              </a:r>
              <a:r>
                <a:rPr lang="zh-CN" altLang="en-US" sz="2000" dirty="0">
                  <a:solidFill>
                    <a:srgbClr val="C00000"/>
                  </a:solidFill>
                </a:rPr>
                <a:t>用户有权</a:t>
              </a:r>
              <a:r>
                <a:rPr lang="zh-CN" altLang="en-US" sz="2000" dirty="0">
                  <a:solidFill>
                    <a:srgbClr val="002060"/>
                  </a:solidFill>
                </a:rPr>
                <a:t>对自身所创建的访问</a:t>
              </a:r>
              <a:r>
                <a:rPr lang="zh-CN" altLang="en-US" sz="2000" dirty="0">
                  <a:solidFill>
                    <a:srgbClr val="C00000"/>
                  </a:solidFill>
                </a:rPr>
                <a:t>对象</a:t>
              </a:r>
              <a:r>
                <a:rPr lang="zh-CN" altLang="en-US" sz="2000" dirty="0">
                  <a:solidFill>
                    <a:srgbClr val="002060"/>
                  </a:solidFill>
                </a:rPr>
                <a:t>（</a:t>
              </a:r>
              <a:r>
                <a:rPr lang="zh-CN" altLang="en-US" sz="2000" dirty="0">
                  <a:solidFill>
                    <a:srgbClr val="C00000"/>
                  </a:solidFill>
                </a:rPr>
                <a:t>文件</a:t>
              </a:r>
              <a:r>
                <a:rPr lang="zh-CN" altLang="en-US" sz="2000" dirty="0">
                  <a:solidFill>
                    <a:srgbClr val="002060"/>
                  </a:solidFill>
                </a:rPr>
                <a:t>、</a:t>
              </a:r>
              <a:r>
                <a:rPr lang="zh-CN" altLang="en-US" sz="2000" dirty="0">
                  <a:solidFill>
                    <a:srgbClr val="C00000"/>
                  </a:solidFill>
                </a:rPr>
                <a:t>数据表</a:t>
              </a:r>
              <a:r>
                <a:rPr lang="zh-CN" altLang="en-US" sz="2000" dirty="0">
                  <a:solidFill>
                    <a:srgbClr val="002060"/>
                  </a:solidFill>
                </a:rPr>
                <a:t>等）进行访问，并可将对这些对象的访问权</a:t>
              </a:r>
              <a:r>
                <a:rPr lang="zh-CN" altLang="en-US" sz="2000" dirty="0">
                  <a:solidFill>
                    <a:srgbClr val="C00000"/>
                  </a:solidFill>
                </a:rPr>
                <a:t>授予其它用户</a:t>
              </a:r>
              <a:r>
                <a:rPr lang="zh-CN" altLang="en-US" sz="2000" dirty="0">
                  <a:solidFill>
                    <a:srgbClr val="002060"/>
                  </a:solidFill>
                </a:rPr>
                <a:t>，或从授予权限的用户</a:t>
              </a:r>
              <a:r>
                <a:rPr lang="zh-CN" altLang="en-US" sz="2000" dirty="0">
                  <a:solidFill>
                    <a:srgbClr val="C00000"/>
                  </a:solidFill>
                </a:rPr>
                <a:t>收回其访问权限</a:t>
              </a:r>
              <a:r>
                <a:rPr lang="zh-CN" altLang="en-US" sz="2000" dirty="0">
                  <a:solidFill>
                    <a:srgbClr val="002060"/>
                  </a:solidFill>
                </a:rPr>
                <a:t>。</a:t>
              </a:r>
              <a:endParaRPr lang="zh-CN" altLang="en-US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012082" y="3941793"/>
            <a:ext cx="1681707" cy="2037231"/>
            <a:chOff x="2082106" y="2150357"/>
            <a:chExt cx="1657865" cy="2465507"/>
          </a:xfrm>
        </p:grpSpPr>
        <p:sp>
          <p:nvSpPr>
            <p:cNvPr id="17" name="矩形 16"/>
            <p:cNvSpPr/>
            <p:nvPr/>
          </p:nvSpPr>
          <p:spPr>
            <a:xfrm>
              <a:off x="2208064" y="2202176"/>
              <a:ext cx="1405949" cy="399198"/>
            </a:xfrm>
            <a:prstGeom prst="rect">
              <a:avLst/>
            </a:prstGeom>
            <a:solidFill>
              <a:srgbClr val="3254A4"/>
            </a:solidFill>
            <a:ln>
              <a:solidFill>
                <a:srgbClr val="325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082106" y="2167897"/>
              <a:ext cx="1657865" cy="484223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举例说明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158307" y="2150357"/>
              <a:ext cx="1531907" cy="2465507"/>
              <a:chOff x="3030397" y="1810402"/>
              <a:chExt cx="1531907" cy="2465507"/>
            </a:xfrm>
          </p:grpSpPr>
          <p:cxnSp>
            <p:nvCxnSpPr>
              <p:cNvPr id="20" name="Straight Connector 170"/>
              <p:cNvCxnSpPr/>
              <p:nvPr/>
            </p:nvCxnSpPr>
            <p:spPr>
              <a:xfrm>
                <a:off x="3030397" y="2311310"/>
                <a:ext cx="1531907" cy="0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170"/>
              <p:cNvCxnSpPr/>
              <p:nvPr/>
            </p:nvCxnSpPr>
            <p:spPr>
              <a:xfrm>
                <a:off x="3030397" y="1810402"/>
                <a:ext cx="0" cy="2465507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矩形 21"/>
          <p:cNvSpPr/>
          <p:nvPr/>
        </p:nvSpPr>
        <p:spPr>
          <a:xfrm>
            <a:off x="2100953" y="4320365"/>
            <a:ext cx="5601038" cy="165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2000" dirty="0">
                <a:solidFill>
                  <a:srgbClr val="002060"/>
                </a:solidFill>
              </a:rPr>
              <a:t>在</a:t>
            </a:r>
            <a:r>
              <a:rPr lang="zh-CN" altLang="en-US" sz="2000" dirty="0">
                <a:solidFill>
                  <a:srgbClr val="C00000"/>
                </a:solidFill>
              </a:rPr>
              <a:t>数据库</a:t>
            </a:r>
            <a:r>
              <a:rPr lang="zh-CN" altLang="en-US" sz="2000" dirty="0">
                <a:solidFill>
                  <a:srgbClr val="002060"/>
                </a:solidFill>
              </a:rPr>
              <a:t>中，用户首先创建自己的对象，并设置自主访问控制策略，即在</a:t>
            </a:r>
            <a:r>
              <a:rPr lang="zh-CN" altLang="en-US" sz="2000" dirty="0">
                <a:solidFill>
                  <a:srgbClr val="C00000"/>
                </a:solidFill>
              </a:rPr>
              <a:t>文件</a:t>
            </a:r>
            <a:r>
              <a:rPr lang="zh-CN" altLang="en-US" sz="2000" dirty="0">
                <a:solidFill>
                  <a:srgbClr val="002060"/>
                </a:solidFill>
              </a:rPr>
              <a:t>、</a:t>
            </a:r>
            <a:r>
              <a:rPr lang="zh-CN" altLang="en-US" sz="2000" dirty="0">
                <a:solidFill>
                  <a:srgbClr val="C00000"/>
                </a:solidFill>
              </a:rPr>
              <a:t>文件夹</a:t>
            </a:r>
            <a:r>
              <a:rPr lang="zh-CN" altLang="en-US" sz="2000" dirty="0">
                <a:solidFill>
                  <a:srgbClr val="002060"/>
                </a:solidFill>
              </a:rPr>
              <a:t>和</a:t>
            </a:r>
            <a:r>
              <a:rPr lang="zh-CN" altLang="en-US" sz="2000" dirty="0">
                <a:solidFill>
                  <a:srgbClr val="C00000"/>
                </a:solidFill>
              </a:rPr>
              <a:t>共享资源</a:t>
            </a:r>
            <a:r>
              <a:rPr lang="zh-CN" altLang="en-US" sz="2000" dirty="0">
                <a:solidFill>
                  <a:srgbClr val="002060"/>
                </a:solidFill>
              </a:rPr>
              <a:t>中</a:t>
            </a:r>
            <a:r>
              <a:rPr lang="zh-CN" altLang="en-US" sz="2000" dirty="0">
                <a:solidFill>
                  <a:srgbClr val="C00000"/>
                </a:solidFill>
              </a:rPr>
              <a:t>设置许可</a:t>
            </a:r>
            <a:r>
              <a:rPr lang="zh-CN" altLang="en-US" sz="2000" dirty="0">
                <a:solidFill>
                  <a:srgbClr val="002060"/>
                </a:solidFill>
              </a:rPr>
              <a:t>，对客体访问权限进行设定，确保内容传播控制在一定范围内，</a:t>
            </a:r>
            <a:r>
              <a:rPr lang="zh-CN" altLang="en-US" sz="2000" dirty="0">
                <a:solidFill>
                  <a:srgbClr val="C00000"/>
                </a:solidFill>
              </a:rPr>
              <a:t>确保数据安全</a:t>
            </a:r>
            <a:r>
              <a:rPr lang="zh-CN" altLang="en-US" sz="2000" dirty="0">
                <a:solidFill>
                  <a:srgbClr val="002060"/>
                </a:solidFill>
              </a:rPr>
              <a:t>。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6078" y="1798905"/>
            <a:ext cx="3721562" cy="1950097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" descr="https://static.tianyancha.com/patent/abstractPic/CN/A/106/911/CN106911702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078" y="4005731"/>
            <a:ext cx="3721562" cy="2007926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0636" y="207777"/>
            <a:ext cx="738664" cy="6584950"/>
          </a:xfrm>
          <a:prstGeom prst="rect">
            <a:avLst/>
          </a:prstGeom>
        </p:spPr>
        <p:txBody>
          <a:bodyPr vert="eaVert" wrap="square" anchor="ctr">
            <a:spAutoFit/>
          </a:bodyPr>
          <a:lstStyle/>
          <a:p>
            <a:pPr mar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第一章  引言</a:t>
            </a:r>
            <a:endParaRPr lang="zh-CN" alt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23795" y="825507"/>
            <a:ext cx="615553" cy="54267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1.3  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网络安全策略</a:t>
            </a:r>
            <a:endParaRPr lang="zh-CN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674000" y="97200"/>
            <a:ext cx="63579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三、访问控制策略 </a:t>
            </a:r>
            <a:r>
              <a:rPr lang="en-US" altLang="zh-CN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Security Policy</a:t>
            </a:r>
            <a:endParaRPr lang="en-US" altLang="zh-CN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22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1768171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293469" y="970097"/>
            <a:ext cx="8735807" cy="492443"/>
            <a:chOff x="709057" y="2645517"/>
            <a:chExt cx="9783235" cy="551487"/>
          </a:xfrm>
        </p:grpSpPr>
        <p:sp>
          <p:nvSpPr>
            <p:cNvPr id="3" name="矩形 2"/>
            <p:cNvSpPr/>
            <p:nvPr/>
          </p:nvSpPr>
          <p:spPr>
            <a:xfrm>
              <a:off x="887999" y="2645517"/>
              <a:ext cx="9604293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3.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基于角色的访问控制</a:t>
              </a:r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(RBAC) </a:t>
              </a:r>
              <a:r>
                <a:rPr lang="en-US" altLang="zh-CN" sz="2600" b="1" dirty="0">
                  <a:solidFill>
                    <a:srgbClr val="C00000"/>
                  </a:solidFill>
                  <a:ea typeface="+mj-ea"/>
                </a:rPr>
                <a:t>Role-based Access Control</a:t>
              </a:r>
              <a:endParaRPr lang="en-US" altLang="zh-CN" sz="2600" b="1" dirty="0">
                <a:solidFill>
                  <a:srgbClr val="C00000"/>
                </a:solidFill>
                <a:ea typeface="+mj-ea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057" y="2662078"/>
              <a:ext cx="9783235" cy="498556"/>
              <a:chOff x="998029" y="699619"/>
              <a:chExt cx="13311359" cy="678350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998031" y="1331691"/>
                <a:ext cx="13311357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矩形 8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1956087" y="1632563"/>
            <a:ext cx="5745904" cy="2271385"/>
            <a:chOff x="2822921" y="1804416"/>
            <a:chExt cx="5348805" cy="1427936"/>
          </a:xfrm>
        </p:grpSpPr>
        <p:grpSp>
          <p:nvGrpSpPr>
            <p:cNvPr id="12" name="组合 11"/>
            <p:cNvGrpSpPr/>
            <p:nvPr/>
          </p:nvGrpSpPr>
          <p:grpSpPr>
            <a:xfrm>
              <a:off x="2822921" y="1804416"/>
              <a:ext cx="5348805" cy="1427936"/>
              <a:chOff x="611213" y="2375488"/>
              <a:chExt cx="4700805" cy="2509542"/>
            </a:xfrm>
          </p:grpSpPr>
          <p:sp>
            <p:nvSpPr>
              <p:cNvPr id="14" name="圆角矩形 16"/>
              <p:cNvSpPr/>
              <p:nvPr/>
            </p:nvSpPr>
            <p:spPr>
              <a:xfrm>
                <a:off x="611213" y="2399160"/>
                <a:ext cx="4672494" cy="2485870"/>
              </a:xfrm>
              <a:prstGeom prst="roundRect">
                <a:avLst>
                  <a:gd name="adj" fmla="val 6367"/>
                </a:avLst>
              </a:prstGeom>
              <a:gradFill>
                <a:gsLst>
                  <a:gs pos="100000">
                    <a:srgbClr val="1F4E79">
                      <a:alpha val="20000"/>
                    </a:srgbClr>
                  </a:gs>
                  <a:gs pos="0">
                    <a:srgbClr val="1F4E79">
                      <a:alpha val="20000"/>
                    </a:srgbClr>
                  </a:gs>
                  <a:gs pos="51000">
                    <a:srgbClr val="ABDBFF">
                      <a:alpha val="0"/>
                    </a:srgbClr>
                  </a:gs>
                </a:gsLst>
                <a:lin ang="9600000" scaled="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6"/>
              <p:cNvSpPr/>
              <p:nvPr/>
            </p:nvSpPr>
            <p:spPr>
              <a:xfrm>
                <a:off x="657023" y="2375488"/>
                <a:ext cx="4654995" cy="2478287"/>
              </a:xfrm>
              <a:prstGeom prst="roundRect">
                <a:avLst>
                  <a:gd name="adj" fmla="val 6367"/>
                </a:avLst>
              </a:prstGeom>
              <a:noFill/>
              <a:ln w="28575">
                <a:gradFill>
                  <a:gsLst>
                    <a:gs pos="54000">
                      <a:schemeClr val="bg1">
                        <a:alpha val="0"/>
                      </a:schemeClr>
                    </a:gs>
                    <a:gs pos="0">
                      <a:srgbClr val="0070C0"/>
                    </a:gs>
                    <a:gs pos="100000">
                      <a:srgbClr val="0070C0"/>
                    </a:gs>
                  </a:gsLst>
                  <a:lin ang="8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2895679" y="1859969"/>
              <a:ext cx="5239668" cy="12942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buNone/>
              </a:pPr>
              <a:r>
                <a:rPr lang="zh-CN" altLang="en-US" sz="2000" dirty="0">
                  <a:solidFill>
                    <a:srgbClr val="002060"/>
                  </a:solidFill>
                </a:rPr>
                <a:t>        将访问许可权</a:t>
              </a:r>
              <a:r>
                <a:rPr lang="zh-CN" altLang="en-US" sz="2000" dirty="0">
                  <a:solidFill>
                    <a:srgbClr val="C00000"/>
                  </a:solidFill>
                </a:rPr>
                <a:t>分配给一定的角色</a:t>
              </a:r>
              <a:r>
                <a:rPr lang="zh-CN" altLang="en-US" sz="2000" dirty="0">
                  <a:solidFill>
                    <a:srgbClr val="002060"/>
                  </a:solidFill>
                </a:rPr>
                <a:t>，用户通过饰演不同的角色获得角色所拥有的访问许可权。它使用角色来定义用户允许做什么和不允许做什么。用户被分配了对不同资源（包括文件、数据库和应用程序）具有不同权限的角色。</a:t>
              </a:r>
              <a:endParaRPr lang="zh-CN" altLang="en-US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012082" y="4073649"/>
            <a:ext cx="1681707" cy="2037231"/>
            <a:chOff x="2082106" y="2150357"/>
            <a:chExt cx="1657865" cy="2465507"/>
          </a:xfrm>
        </p:grpSpPr>
        <p:sp>
          <p:nvSpPr>
            <p:cNvPr id="17" name="矩形 16"/>
            <p:cNvSpPr/>
            <p:nvPr/>
          </p:nvSpPr>
          <p:spPr>
            <a:xfrm>
              <a:off x="2208064" y="2202176"/>
              <a:ext cx="1405949" cy="399198"/>
            </a:xfrm>
            <a:prstGeom prst="rect">
              <a:avLst/>
            </a:prstGeom>
            <a:solidFill>
              <a:srgbClr val="3254A4"/>
            </a:solidFill>
            <a:ln>
              <a:solidFill>
                <a:srgbClr val="325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082106" y="2167897"/>
              <a:ext cx="1657865" cy="484223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举例说明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158307" y="2150357"/>
              <a:ext cx="1531907" cy="2465507"/>
              <a:chOff x="3030397" y="1810402"/>
              <a:chExt cx="1531907" cy="2465507"/>
            </a:xfrm>
          </p:grpSpPr>
          <p:cxnSp>
            <p:nvCxnSpPr>
              <p:cNvPr id="20" name="Straight Connector 170"/>
              <p:cNvCxnSpPr/>
              <p:nvPr/>
            </p:nvCxnSpPr>
            <p:spPr>
              <a:xfrm>
                <a:off x="3030397" y="2311310"/>
                <a:ext cx="1531907" cy="0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170"/>
              <p:cNvCxnSpPr/>
              <p:nvPr/>
            </p:nvCxnSpPr>
            <p:spPr>
              <a:xfrm>
                <a:off x="3030397" y="1810402"/>
                <a:ext cx="0" cy="2465507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矩形 21"/>
          <p:cNvSpPr/>
          <p:nvPr/>
        </p:nvSpPr>
        <p:spPr>
          <a:xfrm>
            <a:off x="2100953" y="4452221"/>
            <a:ext cx="5601038" cy="165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2000" dirty="0">
                <a:solidFill>
                  <a:srgbClr val="002060"/>
                </a:solidFill>
              </a:rPr>
              <a:t>当用户尝试访问资源时，系统将首先查找与</a:t>
            </a:r>
            <a:r>
              <a:rPr lang="zh-CN" altLang="en-US" sz="2000" dirty="0">
                <a:solidFill>
                  <a:srgbClr val="C00000"/>
                </a:solidFill>
              </a:rPr>
              <a:t>该用户关联的角色</a:t>
            </a:r>
            <a:r>
              <a:rPr lang="zh-CN" altLang="en-US" sz="2000" dirty="0">
                <a:solidFill>
                  <a:srgbClr val="002060"/>
                </a:solidFill>
              </a:rPr>
              <a:t>，然后检查该角色是否</a:t>
            </a:r>
            <a:r>
              <a:rPr lang="zh-CN" altLang="en-US" sz="2000" dirty="0">
                <a:solidFill>
                  <a:srgbClr val="C00000"/>
                </a:solidFill>
              </a:rPr>
              <a:t>具有适当的权限</a:t>
            </a:r>
            <a:r>
              <a:rPr lang="zh-CN" altLang="en-US" sz="2000" dirty="0">
                <a:solidFill>
                  <a:srgbClr val="002060"/>
                </a:solidFill>
              </a:rPr>
              <a:t>。若是，则允许用户访问该资源。若不是，则拒绝用户访问。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  <p:pic>
        <p:nvPicPr>
          <p:cNvPr id="25" name="Picture 2" descr="https://img1.baidu.com/it/u=2448602763,2983442685&amp;fm=253&amp;fmt=auto&amp;app=138&amp;f=JPEG?w=718&amp;h=500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>
            <a:fillRect/>
          </a:stretch>
        </p:blipFill>
        <p:spPr bwMode="auto">
          <a:xfrm>
            <a:off x="8000467" y="3925157"/>
            <a:ext cx="3561700" cy="2397628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pics3.baidu.com/feed/8ad4b31c8701a18bd607cbc3953fcb0d2938fe60.jpeg@f_auto?token=d544b938bf5e579cff6498570715facb&amp;s=A19657320F2272034868D9DF0200F0B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467" y="1586843"/>
            <a:ext cx="3561700" cy="2164844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0636" y="207777"/>
            <a:ext cx="738664" cy="6584950"/>
          </a:xfrm>
          <a:prstGeom prst="rect">
            <a:avLst/>
          </a:prstGeom>
        </p:spPr>
        <p:txBody>
          <a:bodyPr vert="eaVert" wrap="square" anchor="ctr">
            <a:spAutoFit/>
          </a:bodyPr>
          <a:lstStyle/>
          <a:p>
            <a:pPr mar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第一章  引言</a:t>
            </a:r>
            <a:endParaRPr lang="zh-CN" alt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23795" y="825507"/>
            <a:ext cx="615553" cy="54267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1.3  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网络安全策略</a:t>
            </a:r>
            <a:endParaRPr lang="zh-CN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674000" y="97200"/>
            <a:ext cx="63579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三、访问控制策略 </a:t>
            </a:r>
            <a:r>
              <a:rPr lang="en-US" altLang="zh-CN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Security Policy</a:t>
            </a:r>
            <a:endParaRPr lang="en-US" altLang="zh-CN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22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1739295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264593" y="970098"/>
            <a:ext cx="8735807" cy="492443"/>
            <a:chOff x="709057" y="2645517"/>
            <a:chExt cx="9783235" cy="551487"/>
          </a:xfrm>
        </p:grpSpPr>
        <p:sp>
          <p:nvSpPr>
            <p:cNvPr id="3" name="矩形 2"/>
            <p:cNvSpPr/>
            <p:nvPr/>
          </p:nvSpPr>
          <p:spPr>
            <a:xfrm>
              <a:off x="887999" y="2645517"/>
              <a:ext cx="9604293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4.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基于任务的访问控制</a:t>
              </a:r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(TBAC) </a:t>
              </a:r>
              <a:r>
                <a:rPr lang="en-US" altLang="zh-CN" sz="2600" b="1" dirty="0">
                  <a:solidFill>
                    <a:srgbClr val="C00000"/>
                  </a:solidFill>
                  <a:ea typeface="+mj-ea"/>
                </a:rPr>
                <a:t>Task-based Access </a:t>
              </a:r>
              <a:r>
                <a:rPr lang="en-US" altLang="zh-CN" sz="2600" b="1" dirty="0" err="1">
                  <a:solidFill>
                    <a:srgbClr val="C00000"/>
                  </a:solidFill>
                  <a:ea typeface="+mj-ea"/>
                </a:rPr>
                <a:t>Contol</a:t>
              </a:r>
              <a:endParaRPr lang="en-US" altLang="zh-CN" sz="2600" b="1" dirty="0">
                <a:solidFill>
                  <a:srgbClr val="C00000"/>
                </a:solidFill>
                <a:ea typeface="+mj-ea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057" y="2662078"/>
              <a:ext cx="9783235" cy="498556"/>
              <a:chOff x="998029" y="699619"/>
              <a:chExt cx="13311359" cy="678350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998031" y="1331691"/>
                <a:ext cx="13311357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矩形 8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1876412" y="2173950"/>
            <a:ext cx="4724111" cy="2960692"/>
            <a:chOff x="2822921" y="1804416"/>
            <a:chExt cx="5348805" cy="1427937"/>
          </a:xfrm>
        </p:grpSpPr>
        <p:grpSp>
          <p:nvGrpSpPr>
            <p:cNvPr id="12" name="组合 11"/>
            <p:cNvGrpSpPr/>
            <p:nvPr/>
          </p:nvGrpSpPr>
          <p:grpSpPr>
            <a:xfrm>
              <a:off x="2822921" y="1804416"/>
              <a:ext cx="5348805" cy="1427937"/>
              <a:chOff x="611213" y="2375488"/>
              <a:chExt cx="4700805" cy="2509544"/>
            </a:xfrm>
          </p:grpSpPr>
          <p:sp>
            <p:nvSpPr>
              <p:cNvPr id="14" name="圆角矩形 16"/>
              <p:cNvSpPr/>
              <p:nvPr/>
            </p:nvSpPr>
            <p:spPr>
              <a:xfrm>
                <a:off x="611213" y="2399162"/>
                <a:ext cx="4672494" cy="2485870"/>
              </a:xfrm>
              <a:prstGeom prst="roundRect">
                <a:avLst>
                  <a:gd name="adj" fmla="val 6367"/>
                </a:avLst>
              </a:prstGeom>
              <a:gradFill>
                <a:gsLst>
                  <a:gs pos="100000">
                    <a:srgbClr val="1F4E79">
                      <a:alpha val="20000"/>
                    </a:srgbClr>
                  </a:gs>
                  <a:gs pos="0">
                    <a:srgbClr val="1F4E79">
                      <a:alpha val="20000"/>
                    </a:srgbClr>
                  </a:gs>
                  <a:gs pos="51000">
                    <a:srgbClr val="ABDBFF">
                      <a:alpha val="0"/>
                    </a:srgbClr>
                  </a:gs>
                </a:gsLst>
                <a:lin ang="9600000" scaled="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6"/>
              <p:cNvSpPr/>
              <p:nvPr/>
            </p:nvSpPr>
            <p:spPr>
              <a:xfrm>
                <a:off x="657023" y="2375488"/>
                <a:ext cx="4654995" cy="2478287"/>
              </a:xfrm>
              <a:prstGeom prst="roundRect">
                <a:avLst>
                  <a:gd name="adj" fmla="val 6367"/>
                </a:avLst>
              </a:prstGeom>
              <a:noFill/>
              <a:ln w="28575">
                <a:gradFill>
                  <a:gsLst>
                    <a:gs pos="54000">
                      <a:schemeClr val="bg1">
                        <a:alpha val="0"/>
                      </a:schemeClr>
                    </a:gs>
                    <a:gs pos="0">
                      <a:srgbClr val="0070C0"/>
                    </a:gs>
                    <a:gs pos="100000">
                      <a:srgbClr val="0070C0"/>
                    </a:gs>
                  </a:gsLst>
                  <a:lin ang="8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2895678" y="2028650"/>
              <a:ext cx="5239668" cy="992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buNone/>
              </a:pPr>
              <a:r>
                <a:rPr lang="zh-CN" altLang="en-US" sz="2000" dirty="0">
                  <a:solidFill>
                    <a:srgbClr val="002060"/>
                  </a:solidFill>
                </a:rPr>
                <a:t>        从任务的角度建立安全模型和实现安全机制，在任务处理的过程中提供动态实时的安全管理。对象的访问权限控制</a:t>
              </a:r>
              <a:r>
                <a:rPr lang="zh-CN" altLang="en-US" sz="2000" dirty="0">
                  <a:solidFill>
                    <a:srgbClr val="C00000"/>
                  </a:solidFill>
                </a:rPr>
                <a:t>并不是静止不便的</a:t>
              </a:r>
              <a:r>
                <a:rPr lang="zh-CN" altLang="en-US" sz="2000" dirty="0">
                  <a:solidFill>
                    <a:srgbClr val="002060"/>
                  </a:solidFill>
                </a:rPr>
                <a:t>，而是随着执行任务的上下文环境发生变化。</a:t>
              </a:r>
              <a:endParaRPr lang="zh-CN" altLang="en-US" sz="20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810209" y="2372590"/>
            <a:ext cx="4780568" cy="2563413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直接连接符 23"/>
          <p:cNvCxnSpPr/>
          <p:nvPr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0636" y="207777"/>
            <a:ext cx="738664" cy="6584950"/>
          </a:xfrm>
          <a:prstGeom prst="rect">
            <a:avLst/>
          </a:prstGeom>
        </p:spPr>
        <p:txBody>
          <a:bodyPr vert="eaVert" wrap="square" anchor="ctr">
            <a:spAutoFit/>
          </a:bodyPr>
          <a:lstStyle/>
          <a:p>
            <a:pPr mar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第一章  引言</a:t>
            </a:r>
            <a:endParaRPr lang="zh-CN" alt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23795" y="825507"/>
            <a:ext cx="615553" cy="54267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1.3  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网络安全策略</a:t>
            </a:r>
            <a:endParaRPr lang="zh-CN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674000" y="97200"/>
            <a:ext cx="63579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三、访问控制策略 </a:t>
            </a:r>
            <a:r>
              <a:rPr lang="en-US" altLang="zh-CN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Security Policy</a:t>
            </a:r>
            <a:endParaRPr lang="en-US" altLang="zh-CN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178742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312720" y="970099"/>
            <a:ext cx="8872892" cy="492443"/>
            <a:chOff x="709057" y="2645517"/>
            <a:chExt cx="9936756" cy="551487"/>
          </a:xfrm>
        </p:grpSpPr>
        <p:sp>
          <p:nvSpPr>
            <p:cNvPr id="3" name="矩形 2"/>
            <p:cNvSpPr/>
            <p:nvPr/>
          </p:nvSpPr>
          <p:spPr>
            <a:xfrm>
              <a:off x="887999" y="2645517"/>
              <a:ext cx="9757813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5.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基于对象的访问控制</a:t>
              </a:r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(OBAC) </a:t>
              </a:r>
              <a:r>
                <a:rPr lang="en-US" altLang="zh-CN" sz="2600" b="1" dirty="0">
                  <a:solidFill>
                    <a:srgbClr val="C00000"/>
                  </a:solidFill>
                  <a:ea typeface="+mj-ea"/>
                </a:rPr>
                <a:t>Object-based Access </a:t>
              </a:r>
              <a:r>
                <a:rPr lang="en-US" altLang="zh-CN" sz="2600" b="1" dirty="0" err="1">
                  <a:solidFill>
                    <a:srgbClr val="C00000"/>
                  </a:solidFill>
                  <a:ea typeface="+mj-ea"/>
                </a:rPr>
                <a:t>Contol</a:t>
              </a:r>
              <a:endParaRPr lang="en-US" altLang="zh-CN" sz="2600" b="1" dirty="0">
                <a:solidFill>
                  <a:srgbClr val="C00000"/>
                </a:solidFill>
                <a:ea typeface="+mj-ea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057" y="2662078"/>
              <a:ext cx="9936756" cy="498556"/>
              <a:chOff x="998029" y="699619"/>
              <a:chExt cx="13520244" cy="678350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998031" y="1331691"/>
                <a:ext cx="13520242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矩形 8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1992271" y="2261384"/>
            <a:ext cx="4724111" cy="2960692"/>
            <a:chOff x="2822921" y="1804416"/>
            <a:chExt cx="5348805" cy="1427937"/>
          </a:xfrm>
        </p:grpSpPr>
        <p:grpSp>
          <p:nvGrpSpPr>
            <p:cNvPr id="17" name="组合 16"/>
            <p:cNvGrpSpPr/>
            <p:nvPr/>
          </p:nvGrpSpPr>
          <p:grpSpPr>
            <a:xfrm>
              <a:off x="2822921" y="1804416"/>
              <a:ext cx="5348805" cy="1427937"/>
              <a:chOff x="611213" y="2375488"/>
              <a:chExt cx="4700805" cy="2509544"/>
            </a:xfrm>
          </p:grpSpPr>
          <p:sp>
            <p:nvSpPr>
              <p:cNvPr id="19" name="圆角矩形 16"/>
              <p:cNvSpPr/>
              <p:nvPr/>
            </p:nvSpPr>
            <p:spPr>
              <a:xfrm>
                <a:off x="611213" y="2399162"/>
                <a:ext cx="4672494" cy="2485870"/>
              </a:xfrm>
              <a:prstGeom prst="roundRect">
                <a:avLst>
                  <a:gd name="adj" fmla="val 6367"/>
                </a:avLst>
              </a:prstGeom>
              <a:gradFill>
                <a:gsLst>
                  <a:gs pos="100000">
                    <a:srgbClr val="1F4E79">
                      <a:alpha val="20000"/>
                    </a:srgbClr>
                  </a:gs>
                  <a:gs pos="0">
                    <a:srgbClr val="1F4E79">
                      <a:alpha val="20000"/>
                    </a:srgbClr>
                  </a:gs>
                  <a:gs pos="51000">
                    <a:srgbClr val="ABDBFF">
                      <a:alpha val="0"/>
                    </a:srgbClr>
                  </a:gs>
                </a:gsLst>
                <a:lin ang="9600000" scaled="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圆角矩形 16"/>
              <p:cNvSpPr/>
              <p:nvPr/>
            </p:nvSpPr>
            <p:spPr>
              <a:xfrm>
                <a:off x="657023" y="2375488"/>
                <a:ext cx="4654995" cy="2478287"/>
              </a:xfrm>
              <a:prstGeom prst="roundRect">
                <a:avLst>
                  <a:gd name="adj" fmla="val 6367"/>
                </a:avLst>
              </a:prstGeom>
              <a:noFill/>
              <a:ln w="28575">
                <a:gradFill>
                  <a:gsLst>
                    <a:gs pos="54000">
                      <a:schemeClr val="bg1">
                        <a:alpha val="0"/>
                      </a:schemeClr>
                    </a:gs>
                    <a:gs pos="0">
                      <a:srgbClr val="0070C0"/>
                    </a:gs>
                    <a:gs pos="100000">
                      <a:srgbClr val="0070C0"/>
                    </a:gs>
                  </a:gsLst>
                  <a:lin ang="8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3248501" y="2125135"/>
              <a:ext cx="4534022" cy="7999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buNone/>
              </a:pPr>
              <a:r>
                <a:rPr lang="zh-CN" altLang="en-US" sz="2000" dirty="0">
                  <a:solidFill>
                    <a:srgbClr val="002060"/>
                  </a:solidFill>
                </a:rPr>
                <a:t>        将</a:t>
              </a:r>
              <a:r>
                <a:rPr lang="zh-CN" altLang="en-US" sz="2000" dirty="0">
                  <a:solidFill>
                    <a:srgbClr val="C00000"/>
                  </a:solidFill>
                </a:rPr>
                <a:t>访问控制列表</a:t>
              </a:r>
              <a:r>
                <a:rPr lang="zh-CN" altLang="en-US" sz="2000" dirty="0">
                  <a:solidFill>
                    <a:srgbClr val="002060"/>
                  </a:solidFill>
                </a:rPr>
                <a:t>与</a:t>
              </a:r>
              <a:r>
                <a:rPr lang="zh-CN" altLang="en-US" sz="2000" dirty="0">
                  <a:solidFill>
                    <a:srgbClr val="C00000"/>
                  </a:solidFill>
                </a:rPr>
                <a:t>受控对象</a:t>
              </a:r>
              <a:r>
                <a:rPr lang="zh-CN" altLang="en-US" sz="2000" dirty="0">
                  <a:solidFill>
                    <a:srgbClr val="002060"/>
                  </a:solidFill>
                </a:rPr>
                <a:t>或</a:t>
              </a:r>
              <a:r>
                <a:rPr lang="zh-CN" altLang="en-US" sz="2000" dirty="0">
                  <a:solidFill>
                    <a:srgbClr val="C00000"/>
                  </a:solidFill>
                </a:rPr>
                <a:t>受控对象的属性</a:t>
              </a:r>
              <a:r>
                <a:rPr lang="zh-CN" altLang="en-US" sz="2000" dirty="0">
                  <a:solidFill>
                    <a:srgbClr val="002060"/>
                  </a:solidFill>
                </a:rPr>
                <a:t>相关联，并将访问控制策略设计为</a:t>
              </a:r>
              <a:r>
                <a:rPr lang="zh-CN" altLang="en-US" sz="2000" dirty="0">
                  <a:solidFill>
                    <a:srgbClr val="C00000"/>
                  </a:solidFill>
                </a:rPr>
                <a:t>用户</a:t>
              </a:r>
              <a:r>
                <a:rPr lang="zh-CN" altLang="en-US" sz="2000" dirty="0">
                  <a:solidFill>
                    <a:srgbClr val="002060"/>
                  </a:solidFill>
                </a:rPr>
                <a:t>、</a:t>
              </a:r>
              <a:r>
                <a:rPr lang="zh-CN" altLang="en-US" sz="2000" dirty="0">
                  <a:solidFill>
                    <a:srgbClr val="C00000"/>
                  </a:solidFill>
                </a:rPr>
                <a:t>组</a:t>
              </a:r>
              <a:r>
                <a:rPr lang="zh-CN" altLang="en-US" sz="2000" dirty="0">
                  <a:solidFill>
                    <a:srgbClr val="002060"/>
                  </a:solidFill>
                </a:rPr>
                <a:t>或</a:t>
              </a:r>
              <a:r>
                <a:rPr lang="zh-CN" altLang="en-US" sz="2000" dirty="0">
                  <a:solidFill>
                    <a:srgbClr val="C00000"/>
                  </a:solidFill>
                </a:rPr>
                <a:t>角色</a:t>
              </a:r>
              <a:r>
                <a:rPr lang="zh-CN" altLang="en-US" sz="2000" dirty="0">
                  <a:solidFill>
                    <a:srgbClr val="002060"/>
                  </a:solidFill>
                </a:rPr>
                <a:t>及其</a:t>
              </a:r>
              <a:r>
                <a:rPr lang="zh-CN" altLang="en-US" sz="2000" dirty="0">
                  <a:solidFill>
                    <a:srgbClr val="C00000"/>
                  </a:solidFill>
                </a:rPr>
                <a:t>对应权限</a:t>
              </a:r>
              <a:r>
                <a:rPr lang="zh-CN" altLang="en-US" sz="2000" dirty="0">
                  <a:solidFill>
                    <a:srgbClr val="002060"/>
                  </a:solidFill>
                </a:rPr>
                <a:t>的集合。</a:t>
              </a:r>
              <a:endParaRPr lang="zh-CN" altLang="en-US" sz="20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22" name="Picture 4" descr="https://img2018.cnblogs.com/blog/1351999/201906/1351999-20190603155918040-216763478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820" y="2352132"/>
            <a:ext cx="4748952" cy="2779196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0636" y="207777"/>
            <a:ext cx="738664" cy="6584950"/>
          </a:xfrm>
          <a:prstGeom prst="rect">
            <a:avLst/>
          </a:prstGeom>
        </p:spPr>
        <p:txBody>
          <a:bodyPr vert="eaVert" wrap="square" anchor="ctr">
            <a:spAutoFit/>
          </a:bodyPr>
          <a:lstStyle/>
          <a:p>
            <a:pPr mar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第一章  引言</a:t>
            </a:r>
            <a:endParaRPr lang="zh-CN" alt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23795" y="825507"/>
            <a:ext cx="615553" cy="54267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1.3  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网络安全策略</a:t>
            </a:r>
            <a:endParaRPr lang="zh-CN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74000" y="97200"/>
            <a:ext cx="63579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三、访问控制策略 </a:t>
            </a:r>
            <a:r>
              <a:rPr lang="en-US" altLang="zh-CN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Security Policy</a:t>
            </a:r>
            <a:endParaRPr lang="en-US" altLang="zh-CN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674000" y="97200"/>
            <a:ext cx="40318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一、两种安全攻击类型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768171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2293469" y="970095"/>
            <a:ext cx="2024530" cy="492443"/>
            <a:chOff x="709057" y="2645517"/>
            <a:chExt cx="2267272" cy="551487"/>
          </a:xfrm>
        </p:grpSpPr>
        <p:sp>
          <p:nvSpPr>
            <p:cNvPr id="32" name="矩形 31"/>
            <p:cNvSpPr/>
            <p:nvPr/>
          </p:nvSpPr>
          <p:spPr>
            <a:xfrm>
              <a:off x="888000" y="2645517"/>
              <a:ext cx="2088329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1.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被动攻击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709057" y="2662078"/>
              <a:ext cx="2267272" cy="498556"/>
              <a:chOff x="998029" y="699619"/>
              <a:chExt cx="3084918" cy="678350"/>
            </a:xfrm>
          </p:grpSpPr>
          <p:cxnSp>
            <p:nvCxnSpPr>
              <p:cNvPr id="40" name="直接连接符 39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H="1">
                <a:off x="998031" y="1331691"/>
                <a:ext cx="3084916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矩形 42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8100281" y="1254192"/>
            <a:ext cx="2153773" cy="1253761"/>
            <a:chOff x="4000496" y="1845222"/>
            <a:chExt cx="2321735" cy="1351536"/>
          </a:xfrm>
        </p:grpSpPr>
        <p:sp>
          <p:nvSpPr>
            <p:cNvPr id="56" name="椭圆 55"/>
            <p:cNvSpPr/>
            <p:nvPr/>
          </p:nvSpPr>
          <p:spPr bwMode="auto">
            <a:xfrm>
              <a:off x="4286248" y="2214554"/>
              <a:ext cx="142876" cy="142876"/>
            </a:xfrm>
            <a:prstGeom prst="ellipse">
              <a:avLst/>
            </a:prstGeom>
            <a:solidFill>
              <a:srgbClr val="4D4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sm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fontAlgn="base" latinLnBrk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</a:pPr>
              <a:endParaRPr kumimoji="1" lang="zh-CN" altLang="en-US" sz="900">
                <a:latin typeface="+mn-ea"/>
                <a:cs typeface="Tahoma" panose="020B0604030504040204" pitchFamily="34" charset="0"/>
              </a:endParaRPr>
            </a:p>
          </p:txBody>
        </p:sp>
        <p:sp>
          <p:nvSpPr>
            <p:cNvPr id="57" name="椭圆 56"/>
            <p:cNvSpPr/>
            <p:nvPr/>
          </p:nvSpPr>
          <p:spPr bwMode="auto">
            <a:xfrm>
              <a:off x="5357818" y="2214554"/>
              <a:ext cx="142876" cy="142876"/>
            </a:xfrm>
            <a:prstGeom prst="ellipse">
              <a:avLst/>
            </a:prstGeom>
            <a:solidFill>
              <a:srgbClr val="4D4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sm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fontAlgn="base" latinLnBrk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</a:pPr>
              <a:endParaRPr kumimoji="1" lang="zh-CN" altLang="en-US" sz="900">
                <a:latin typeface="+mn-ea"/>
                <a:cs typeface="Tahoma" panose="020B0604030504040204" pitchFamily="34" charset="0"/>
              </a:endParaRPr>
            </a:p>
          </p:txBody>
        </p:sp>
        <p:cxnSp>
          <p:nvCxnSpPr>
            <p:cNvPr id="58" name="直接箭头连接符 57"/>
            <p:cNvCxnSpPr>
              <a:stCxn id="56" idx="6"/>
              <a:endCxn id="57" idx="2"/>
            </p:cNvCxnSpPr>
            <p:nvPr/>
          </p:nvCxnSpPr>
          <p:spPr bwMode="auto">
            <a:xfrm>
              <a:off x="4429124" y="2285992"/>
              <a:ext cx="928694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9" name="形状 14"/>
            <p:cNvCxnSpPr>
              <a:stCxn id="56" idx="6"/>
            </p:cNvCxnSpPr>
            <p:nvPr/>
          </p:nvCxnSpPr>
          <p:spPr bwMode="auto">
            <a:xfrm>
              <a:off x="4429124" y="2285992"/>
              <a:ext cx="428628" cy="428628"/>
            </a:xfrm>
            <a:prstGeom prst="curvedConnector2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0" name="椭圆 59"/>
            <p:cNvSpPr/>
            <p:nvPr/>
          </p:nvSpPr>
          <p:spPr bwMode="auto">
            <a:xfrm>
              <a:off x="4643438" y="2714620"/>
              <a:ext cx="428628" cy="285752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sm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fontAlgn="base" latinLnBrk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</a:pPr>
              <a:endParaRPr kumimoji="1" lang="zh-CN" altLang="en-US" sz="900">
                <a:latin typeface="+mn-ea"/>
                <a:cs typeface="Tahoma" panose="020B0604030504040204" pitchFamily="34" charset="0"/>
              </a:endParaRPr>
            </a:p>
          </p:txBody>
        </p:sp>
        <p:sp>
          <p:nvSpPr>
            <p:cNvPr id="61" name="TextBox 16"/>
            <p:cNvSpPr txBox="1"/>
            <p:nvPr/>
          </p:nvSpPr>
          <p:spPr>
            <a:xfrm>
              <a:off x="4000496" y="1845222"/>
              <a:ext cx="7858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源站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62" name="TextBox 17"/>
            <p:cNvSpPr txBox="1"/>
            <p:nvPr/>
          </p:nvSpPr>
          <p:spPr>
            <a:xfrm>
              <a:off x="4893471" y="2858204"/>
              <a:ext cx="1428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截获</a:t>
              </a:r>
              <a:r>
                <a:rPr lang="en-US" altLang="zh-CN" sz="1600" dirty="0">
                  <a:latin typeface="+mn-ea"/>
                </a:rPr>
                <a:t>/</a:t>
              </a:r>
              <a:r>
                <a:rPr lang="zh-CN" altLang="en-US" sz="1600" dirty="0">
                  <a:latin typeface="+mn-ea"/>
                </a:rPr>
                <a:t>窃听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63" name="TextBox 18"/>
            <p:cNvSpPr txBox="1"/>
            <p:nvPr/>
          </p:nvSpPr>
          <p:spPr>
            <a:xfrm>
              <a:off x="5143504" y="1845222"/>
              <a:ext cx="1071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目的站</a:t>
              </a:r>
              <a:endParaRPr lang="zh-CN" altLang="en-US" sz="1600" dirty="0">
                <a:latin typeface="+mn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054561" y="2859736"/>
            <a:ext cx="2319418" cy="3474587"/>
            <a:chOff x="6786578" y="1665075"/>
            <a:chExt cx="2500298" cy="3745553"/>
          </a:xfrm>
        </p:grpSpPr>
        <p:sp>
          <p:nvSpPr>
            <p:cNvPr id="65" name="椭圆 64"/>
            <p:cNvSpPr/>
            <p:nvPr/>
          </p:nvSpPr>
          <p:spPr bwMode="auto">
            <a:xfrm>
              <a:off x="7072330" y="1950827"/>
              <a:ext cx="142876" cy="142876"/>
            </a:xfrm>
            <a:prstGeom prst="ellipse">
              <a:avLst/>
            </a:prstGeom>
            <a:solidFill>
              <a:srgbClr val="4D4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sm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fontAlgn="base" latinLnBrk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</a:pPr>
              <a:endParaRPr kumimoji="1" lang="zh-CN" altLang="en-US" sz="1600">
                <a:latin typeface="+mn-ea"/>
                <a:cs typeface="Tahoma" panose="020B0604030504040204" pitchFamily="34" charset="0"/>
              </a:endParaRPr>
            </a:p>
          </p:txBody>
        </p:sp>
        <p:sp>
          <p:nvSpPr>
            <p:cNvPr id="66" name="椭圆 65"/>
            <p:cNvSpPr/>
            <p:nvPr/>
          </p:nvSpPr>
          <p:spPr bwMode="auto">
            <a:xfrm>
              <a:off x="8143900" y="1950827"/>
              <a:ext cx="142876" cy="142876"/>
            </a:xfrm>
            <a:prstGeom prst="ellipse">
              <a:avLst/>
            </a:prstGeom>
            <a:solidFill>
              <a:srgbClr val="4D4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sm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fontAlgn="base" latinLnBrk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</a:pPr>
              <a:endParaRPr kumimoji="1" lang="zh-CN" altLang="en-US" sz="1600">
                <a:latin typeface="+mn-ea"/>
                <a:cs typeface="Tahoma" panose="020B0604030504040204" pitchFamily="34" charset="0"/>
              </a:endParaRPr>
            </a:p>
          </p:txBody>
        </p:sp>
        <p:cxnSp>
          <p:nvCxnSpPr>
            <p:cNvPr id="67" name="直接箭头连接符 66"/>
            <p:cNvCxnSpPr/>
            <p:nvPr/>
          </p:nvCxnSpPr>
          <p:spPr bwMode="auto">
            <a:xfrm>
              <a:off x="7215206" y="2000240"/>
              <a:ext cx="428628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8" name="TextBox 25"/>
            <p:cNvSpPr txBox="1"/>
            <p:nvPr/>
          </p:nvSpPr>
          <p:spPr>
            <a:xfrm>
              <a:off x="6858016" y="1665075"/>
              <a:ext cx="642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源站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69" name="TextBox 26"/>
            <p:cNvSpPr txBox="1"/>
            <p:nvPr/>
          </p:nvSpPr>
          <p:spPr>
            <a:xfrm>
              <a:off x="7358082" y="2214554"/>
              <a:ext cx="7858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中断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70" name="TextBox 27"/>
            <p:cNvSpPr txBox="1"/>
            <p:nvPr/>
          </p:nvSpPr>
          <p:spPr>
            <a:xfrm>
              <a:off x="7929586" y="1665075"/>
              <a:ext cx="1000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目的站</a:t>
              </a:r>
              <a:endParaRPr lang="zh-CN" altLang="en-US" sz="1600" dirty="0">
                <a:latin typeface="+mn-ea"/>
              </a:endParaRPr>
            </a:p>
          </p:txBody>
        </p:sp>
        <p:cxnSp>
          <p:nvCxnSpPr>
            <p:cNvPr id="71" name="直接连接符 70"/>
            <p:cNvCxnSpPr/>
            <p:nvPr/>
          </p:nvCxnSpPr>
          <p:spPr bwMode="auto">
            <a:xfrm rot="5400000">
              <a:off x="7501752" y="1999446"/>
              <a:ext cx="285752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sm"/>
            </a:ln>
            <a:effectLst/>
          </p:spPr>
        </p:cxnSp>
        <p:sp>
          <p:nvSpPr>
            <p:cNvPr id="72" name="椭圆 71"/>
            <p:cNvSpPr/>
            <p:nvPr/>
          </p:nvSpPr>
          <p:spPr bwMode="auto">
            <a:xfrm>
              <a:off x="7215206" y="3022395"/>
              <a:ext cx="142876" cy="142876"/>
            </a:xfrm>
            <a:prstGeom prst="ellipse">
              <a:avLst/>
            </a:prstGeom>
            <a:solidFill>
              <a:srgbClr val="4D4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sm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fontAlgn="base" latinLnBrk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</a:pPr>
              <a:endParaRPr kumimoji="1" lang="zh-CN" altLang="en-US" sz="1600">
                <a:latin typeface="+mn-ea"/>
                <a:cs typeface="Tahoma" panose="020B0604030504040204" pitchFamily="34" charset="0"/>
              </a:endParaRPr>
            </a:p>
          </p:txBody>
        </p:sp>
        <p:sp>
          <p:nvSpPr>
            <p:cNvPr id="73" name="椭圆 72"/>
            <p:cNvSpPr/>
            <p:nvPr/>
          </p:nvSpPr>
          <p:spPr bwMode="auto">
            <a:xfrm>
              <a:off x="8286776" y="3022395"/>
              <a:ext cx="142876" cy="142876"/>
            </a:xfrm>
            <a:prstGeom prst="ellipse">
              <a:avLst/>
            </a:prstGeom>
            <a:solidFill>
              <a:srgbClr val="4D4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sm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fontAlgn="base" latinLnBrk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</a:pPr>
              <a:endParaRPr kumimoji="1" lang="zh-CN" altLang="en-US" sz="1600">
                <a:latin typeface="+mn-ea"/>
                <a:cs typeface="Tahoma" panose="020B0604030504040204" pitchFamily="34" charset="0"/>
              </a:endParaRPr>
            </a:p>
          </p:txBody>
        </p:sp>
        <p:cxnSp>
          <p:nvCxnSpPr>
            <p:cNvPr id="74" name="直接箭头连接符 73"/>
            <p:cNvCxnSpPr>
              <a:stCxn id="72" idx="5"/>
            </p:cNvCxnSpPr>
            <p:nvPr/>
          </p:nvCxnSpPr>
          <p:spPr bwMode="auto">
            <a:xfrm rot="16200000" flipH="1">
              <a:off x="7347377" y="3134127"/>
              <a:ext cx="429114" cy="44955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5" name="形状 36"/>
            <p:cNvCxnSpPr>
              <a:stCxn id="76" idx="0"/>
            </p:cNvCxnSpPr>
            <p:nvPr/>
          </p:nvCxnSpPr>
          <p:spPr bwMode="auto">
            <a:xfrm rot="5400000" flipH="1" flipV="1">
              <a:off x="7858149" y="3071809"/>
              <a:ext cx="428627" cy="571505"/>
            </a:xfrm>
            <a:prstGeom prst="curvedConnector2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6" name="椭圆 75"/>
            <p:cNvSpPr/>
            <p:nvPr/>
          </p:nvSpPr>
          <p:spPr bwMode="auto">
            <a:xfrm>
              <a:off x="7572396" y="3571874"/>
              <a:ext cx="428628" cy="285752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sm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fontAlgn="base" latinLnBrk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</a:pPr>
              <a:endParaRPr kumimoji="1" lang="zh-CN" altLang="en-US" sz="1600">
                <a:latin typeface="+mn-ea"/>
                <a:cs typeface="Tahoma" panose="020B0604030504040204" pitchFamily="34" charset="0"/>
              </a:endParaRPr>
            </a:p>
          </p:txBody>
        </p:sp>
        <p:sp>
          <p:nvSpPr>
            <p:cNvPr id="77" name="TextBox 38"/>
            <p:cNvSpPr txBox="1"/>
            <p:nvPr/>
          </p:nvSpPr>
          <p:spPr>
            <a:xfrm>
              <a:off x="6786578" y="2736643"/>
              <a:ext cx="7858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源站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78" name="TextBox 39"/>
            <p:cNvSpPr txBox="1"/>
            <p:nvPr/>
          </p:nvSpPr>
          <p:spPr>
            <a:xfrm>
              <a:off x="8001024" y="3571874"/>
              <a:ext cx="7858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篡改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79" name="TextBox 40"/>
            <p:cNvSpPr txBox="1"/>
            <p:nvPr/>
          </p:nvSpPr>
          <p:spPr>
            <a:xfrm>
              <a:off x="8072462" y="2736643"/>
              <a:ext cx="1214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目的站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80" name="椭圆 79"/>
            <p:cNvSpPr/>
            <p:nvPr/>
          </p:nvSpPr>
          <p:spPr bwMode="auto">
            <a:xfrm>
              <a:off x="7215206" y="4522595"/>
              <a:ext cx="142876" cy="142876"/>
            </a:xfrm>
            <a:prstGeom prst="ellipse">
              <a:avLst/>
            </a:prstGeom>
            <a:solidFill>
              <a:srgbClr val="4D4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sm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fontAlgn="base" latinLnBrk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</a:pPr>
              <a:endParaRPr kumimoji="1" lang="zh-CN" altLang="en-US" sz="1600">
                <a:latin typeface="+mn-ea"/>
                <a:cs typeface="Tahoma" panose="020B0604030504040204" pitchFamily="34" charset="0"/>
              </a:endParaRPr>
            </a:p>
          </p:txBody>
        </p:sp>
        <p:sp>
          <p:nvSpPr>
            <p:cNvPr id="81" name="椭圆 80"/>
            <p:cNvSpPr/>
            <p:nvPr/>
          </p:nvSpPr>
          <p:spPr bwMode="auto">
            <a:xfrm>
              <a:off x="8286776" y="4522595"/>
              <a:ext cx="142876" cy="142876"/>
            </a:xfrm>
            <a:prstGeom prst="ellipse">
              <a:avLst/>
            </a:prstGeom>
            <a:solidFill>
              <a:srgbClr val="4D4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sm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fontAlgn="base" latinLnBrk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</a:pPr>
              <a:endParaRPr kumimoji="1" lang="zh-CN" altLang="en-US" sz="1600">
                <a:latin typeface="+mn-ea"/>
                <a:cs typeface="Tahoma" panose="020B0604030504040204" pitchFamily="34" charset="0"/>
              </a:endParaRPr>
            </a:p>
          </p:txBody>
        </p:sp>
        <p:cxnSp>
          <p:nvCxnSpPr>
            <p:cNvPr id="82" name="形状 51"/>
            <p:cNvCxnSpPr>
              <a:stCxn id="83" idx="0"/>
            </p:cNvCxnSpPr>
            <p:nvPr/>
          </p:nvCxnSpPr>
          <p:spPr bwMode="auto">
            <a:xfrm rot="5400000" flipH="1" flipV="1">
              <a:off x="7858149" y="4572009"/>
              <a:ext cx="428627" cy="571505"/>
            </a:xfrm>
            <a:prstGeom prst="curvedConnector2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3" name="椭圆 82"/>
            <p:cNvSpPr/>
            <p:nvPr/>
          </p:nvSpPr>
          <p:spPr bwMode="auto">
            <a:xfrm>
              <a:off x="7572396" y="5072074"/>
              <a:ext cx="428628" cy="285752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sm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algn="ctr" fontAlgn="base" latinLnBrk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</a:pPr>
              <a:endParaRPr kumimoji="1" lang="zh-CN" altLang="en-US" sz="1600">
                <a:latin typeface="+mn-ea"/>
                <a:cs typeface="Tahoma" panose="020B0604030504040204" pitchFamily="34" charset="0"/>
              </a:endParaRPr>
            </a:p>
          </p:txBody>
        </p:sp>
        <p:sp>
          <p:nvSpPr>
            <p:cNvPr id="84" name="TextBox 53"/>
            <p:cNvSpPr txBox="1"/>
            <p:nvPr/>
          </p:nvSpPr>
          <p:spPr>
            <a:xfrm>
              <a:off x="6786578" y="4236843"/>
              <a:ext cx="7858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源站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85" name="TextBox 54"/>
            <p:cNvSpPr txBox="1"/>
            <p:nvPr/>
          </p:nvSpPr>
          <p:spPr>
            <a:xfrm>
              <a:off x="8001024" y="5072074"/>
              <a:ext cx="7858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伪造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86" name="TextBox 55"/>
            <p:cNvSpPr txBox="1"/>
            <p:nvPr/>
          </p:nvSpPr>
          <p:spPr>
            <a:xfrm>
              <a:off x="8143900" y="4143380"/>
              <a:ext cx="11429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目的站</a:t>
              </a:r>
              <a:endParaRPr lang="zh-CN" altLang="en-US" sz="1600" dirty="0">
                <a:latin typeface="+mn-ea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10094653" y="1254192"/>
            <a:ext cx="811910" cy="1285011"/>
            <a:chOff x="6668209" y="1187447"/>
            <a:chExt cx="492443" cy="2499869"/>
          </a:xfrm>
        </p:grpSpPr>
        <p:sp>
          <p:nvSpPr>
            <p:cNvPr id="94" name="矩形 93"/>
            <p:cNvSpPr/>
            <p:nvPr/>
          </p:nvSpPr>
          <p:spPr>
            <a:xfrm rot="5400000">
              <a:off x="5664494" y="2206549"/>
              <a:ext cx="2499869" cy="461665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B0F0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6668209" y="1358226"/>
              <a:ext cx="492443" cy="215830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</a:rPr>
                <a:t>被动攻击原理</a:t>
              </a:r>
              <a:endParaRPr lang="zh-CN" altLang="en-US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2293469" y="3026679"/>
            <a:ext cx="2024530" cy="492443"/>
            <a:chOff x="709057" y="2645517"/>
            <a:chExt cx="2267272" cy="551487"/>
          </a:xfrm>
        </p:grpSpPr>
        <p:sp>
          <p:nvSpPr>
            <p:cNvPr id="97" name="矩形 96"/>
            <p:cNvSpPr/>
            <p:nvPr/>
          </p:nvSpPr>
          <p:spPr>
            <a:xfrm>
              <a:off x="888000" y="2645517"/>
              <a:ext cx="2088329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2.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主动攻击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709057" y="2662078"/>
              <a:ext cx="2267272" cy="498556"/>
              <a:chOff x="998029" y="699619"/>
              <a:chExt cx="3084918" cy="678350"/>
            </a:xfrm>
          </p:grpSpPr>
          <p:cxnSp>
            <p:nvCxnSpPr>
              <p:cNvPr id="99" name="直接连接符 98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 flipH="1">
                <a:off x="998031" y="1331691"/>
                <a:ext cx="3084916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矩形 101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10120025" y="2859736"/>
            <a:ext cx="761166" cy="3474587"/>
            <a:chOff x="6691288" y="1187447"/>
            <a:chExt cx="461665" cy="2499869"/>
          </a:xfrm>
        </p:grpSpPr>
        <p:sp>
          <p:nvSpPr>
            <p:cNvPr id="124" name="矩形 123"/>
            <p:cNvSpPr/>
            <p:nvPr/>
          </p:nvSpPr>
          <p:spPr>
            <a:xfrm rot="5400000">
              <a:off x="5672186" y="2206549"/>
              <a:ext cx="2499869" cy="461665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B0F0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6772783" y="1358226"/>
              <a:ext cx="298678" cy="215830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</a:rPr>
                <a:t>主动攻击原理</a:t>
              </a:r>
              <a:endParaRPr lang="zh-CN" altLang="en-US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2823646" y="1657369"/>
            <a:ext cx="4252793" cy="1174479"/>
            <a:chOff x="3006527" y="1657369"/>
            <a:chExt cx="4252793" cy="1174479"/>
          </a:xfrm>
        </p:grpSpPr>
        <p:grpSp>
          <p:nvGrpSpPr>
            <p:cNvPr id="46" name="组合 45"/>
            <p:cNvGrpSpPr/>
            <p:nvPr/>
          </p:nvGrpSpPr>
          <p:grpSpPr>
            <a:xfrm>
              <a:off x="3006527" y="1657369"/>
              <a:ext cx="4252793" cy="489824"/>
              <a:chOff x="4265252" y="2305054"/>
              <a:chExt cx="5726014" cy="659505"/>
            </a:xfrm>
          </p:grpSpPr>
          <p:sp>
            <p:nvSpPr>
              <p:cNvPr id="48" name="标题 1"/>
              <p:cNvSpPr txBox="1"/>
              <p:nvPr/>
            </p:nvSpPr>
            <p:spPr>
              <a:xfrm>
                <a:off x="4816021" y="2305054"/>
                <a:ext cx="5175245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fr-FR" sz="2000" kern="0" dirty="0">
                    <a:solidFill>
                      <a:srgbClr val="C00000"/>
                    </a:solidFill>
                  </a:rPr>
                  <a:t>信息泄漏</a:t>
                </a:r>
                <a:r>
                  <a:rPr lang="zh-CN" altLang="fr-FR" sz="2000" kern="0" dirty="0">
                    <a:solidFill>
                      <a:srgbClr val="002060"/>
                    </a:solidFill>
                  </a:rPr>
                  <a:t>（</a:t>
                </a:r>
                <a:r>
                  <a:rPr lang="fr-FR" altLang="zh-CN" sz="2000" kern="0" dirty="0">
                    <a:solidFill>
                      <a:srgbClr val="002060"/>
                    </a:solidFill>
                  </a:rPr>
                  <a:t>Information Leakage</a:t>
                </a:r>
                <a:r>
                  <a:rPr lang="zh-CN" altLang="fr-FR" sz="2000" kern="0" dirty="0">
                    <a:solidFill>
                      <a:srgbClr val="002060"/>
                    </a:solidFill>
                  </a:rPr>
                  <a:t>）</a:t>
                </a:r>
                <a:endParaRPr lang="zh-CN" altLang="fr-FR" sz="2000" kern="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/>
            <p:cNvGrpSpPr/>
            <p:nvPr/>
          </p:nvGrpSpPr>
          <p:grpSpPr>
            <a:xfrm>
              <a:off x="3006527" y="2342024"/>
              <a:ext cx="4252793" cy="489824"/>
              <a:chOff x="4265252" y="2305054"/>
              <a:chExt cx="5726014" cy="659505"/>
            </a:xfrm>
          </p:grpSpPr>
          <p:sp>
            <p:nvSpPr>
              <p:cNvPr id="53" name="标题 1"/>
              <p:cNvSpPr txBox="1"/>
              <p:nvPr/>
            </p:nvSpPr>
            <p:spPr>
              <a:xfrm>
                <a:off x="4816021" y="2305054"/>
                <a:ext cx="5175245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sz="2000" kern="0" dirty="0">
                    <a:solidFill>
                      <a:srgbClr val="C00000"/>
                    </a:solidFill>
                  </a:rPr>
                  <a:t>流量分析</a:t>
                </a:r>
                <a:r>
                  <a:rPr lang="zh-CN" altLang="en-US" sz="2000" kern="0" dirty="0">
                    <a:solidFill>
                      <a:srgbClr val="002060"/>
                    </a:solidFill>
                  </a:rPr>
                  <a:t>（</a:t>
                </a:r>
                <a:r>
                  <a:rPr lang="en-US" altLang="zh-CN" sz="2000" kern="0" dirty="0">
                    <a:solidFill>
                      <a:srgbClr val="002060"/>
                    </a:solidFill>
                  </a:rPr>
                  <a:t>Traffic Analysis</a:t>
                </a:r>
                <a:r>
                  <a:rPr lang="zh-CN" altLang="en-US" sz="2000" kern="0" dirty="0">
                    <a:solidFill>
                      <a:srgbClr val="002060"/>
                    </a:solidFill>
                  </a:rPr>
                  <a:t>）</a:t>
                </a:r>
                <a:endParaRPr lang="zh-CN" altLang="en-US" sz="2000" kern="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54" name="直接连接符 53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51"/>
            <p:cNvGrpSpPr/>
            <p:nvPr/>
          </p:nvGrpSpPr>
          <p:grpSpPr bwMode="auto">
            <a:xfrm>
              <a:off x="3121863" y="1757016"/>
              <a:ext cx="247030" cy="271114"/>
              <a:chOff x="2744" y="-584"/>
              <a:chExt cx="634" cy="702"/>
            </a:xfrm>
          </p:grpSpPr>
          <p:sp>
            <p:nvSpPr>
              <p:cNvPr id="18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19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20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21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22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23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24" name="Group 51"/>
            <p:cNvGrpSpPr/>
            <p:nvPr/>
          </p:nvGrpSpPr>
          <p:grpSpPr bwMode="auto">
            <a:xfrm>
              <a:off x="3121863" y="2471711"/>
              <a:ext cx="247030" cy="271114"/>
              <a:chOff x="2744" y="-584"/>
              <a:chExt cx="634" cy="702"/>
            </a:xfrm>
          </p:grpSpPr>
          <p:sp>
            <p:nvSpPr>
              <p:cNvPr id="25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26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27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29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0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31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148" name="组合 147"/>
          <p:cNvGrpSpPr/>
          <p:nvPr/>
        </p:nvGrpSpPr>
        <p:grpSpPr>
          <a:xfrm>
            <a:off x="2823646" y="3713953"/>
            <a:ext cx="4252793" cy="2543788"/>
            <a:chOff x="3006527" y="3713953"/>
            <a:chExt cx="4252793" cy="2543788"/>
          </a:xfrm>
        </p:grpSpPr>
        <p:grpSp>
          <p:nvGrpSpPr>
            <p:cNvPr id="104" name="组合 103"/>
            <p:cNvGrpSpPr/>
            <p:nvPr/>
          </p:nvGrpSpPr>
          <p:grpSpPr>
            <a:xfrm>
              <a:off x="3006527" y="3713953"/>
              <a:ext cx="4252793" cy="489824"/>
              <a:chOff x="4265252" y="2305054"/>
              <a:chExt cx="5726014" cy="659505"/>
            </a:xfrm>
          </p:grpSpPr>
          <p:sp>
            <p:nvSpPr>
              <p:cNvPr id="106" name="标题 1"/>
              <p:cNvSpPr txBox="1"/>
              <p:nvPr/>
            </p:nvSpPr>
            <p:spPr>
              <a:xfrm>
                <a:off x="4816021" y="2305054"/>
                <a:ext cx="5175245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sz="2000" kern="0" dirty="0">
                    <a:solidFill>
                      <a:srgbClr val="C00000"/>
                    </a:solidFill>
                  </a:rPr>
                  <a:t>伪装攻击</a:t>
                </a:r>
                <a:r>
                  <a:rPr lang="zh-CN" altLang="en-US" sz="2000" kern="0" dirty="0">
                    <a:solidFill>
                      <a:srgbClr val="002060"/>
                    </a:solidFill>
                  </a:rPr>
                  <a:t>（</a:t>
                </a:r>
                <a:r>
                  <a:rPr lang="en-US" altLang="zh-CN" sz="2000" kern="0" dirty="0">
                    <a:solidFill>
                      <a:srgbClr val="002060"/>
                    </a:solidFill>
                  </a:rPr>
                  <a:t>Impersonation Attack</a:t>
                </a:r>
                <a:r>
                  <a:rPr lang="zh-CN" altLang="en-US" sz="2000" kern="0" dirty="0">
                    <a:solidFill>
                      <a:srgbClr val="002060"/>
                    </a:solidFill>
                  </a:rPr>
                  <a:t>）</a:t>
                </a:r>
                <a:endParaRPr lang="zh-CN" altLang="en-US" sz="2000" kern="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07" name="直接连接符 106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组合 108"/>
            <p:cNvGrpSpPr/>
            <p:nvPr/>
          </p:nvGrpSpPr>
          <p:grpSpPr>
            <a:xfrm>
              <a:off x="3006527" y="4398608"/>
              <a:ext cx="4252793" cy="489824"/>
              <a:chOff x="4265252" y="2305054"/>
              <a:chExt cx="5726014" cy="659505"/>
            </a:xfrm>
          </p:grpSpPr>
          <p:sp>
            <p:nvSpPr>
              <p:cNvPr id="111" name="标题 1"/>
              <p:cNvSpPr txBox="1"/>
              <p:nvPr/>
            </p:nvSpPr>
            <p:spPr>
              <a:xfrm>
                <a:off x="4816021" y="2305054"/>
                <a:ext cx="5175245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sz="2000" kern="0" dirty="0">
                    <a:solidFill>
                      <a:srgbClr val="C00000"/>
                    </a:solidFill>
                  </a:rPr>
                  <a:t>重放攻击</a:t>
                </a:r>
                <a:r>
                  <a:rPr lang="zh-CN" altLang="en-US" sz="2000" kern="0" dirty="0">
                    <a:solidFill>
                      <a:srgbClr val="002060"/>
                    </a:solidFill>
                  </a:rPr>
                  <a:t>（</a:t>
                </a:r>
                <a:r>
                  <a:rPr lang="en-US" altLang="zh-CN" sz="2000" kern="0" dirty="0">
                    <a:solidFill>
                      <a:srgbClr val="002060"/>
                    </a:solidFill>
                  </a:rPr>
                  <a:t>Replay Attack</a:t>
                </a:r>
                <a:r>
                  <a:rPr lang="zh-CN" altLang="en-US" sz="2000" kern="0" dirty="0">
                    <a:solidFill>
                      <a:srgbClr val="002060"/>
                    </a:solidFill>
                  </a:rPr>
                  <a:t>）</a:t>
                </a:r>
                <a:endParaRPr lang="zh-CN" altLang="en-US" sz="2000" kern="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12" name="直接连接符 111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组合 113"/>
            <p:cNvGrpSpPr/>
            <p:nvPr/>
          </p:nvGrpSpPr>
          <p:grpSpPr>
            <a:xfrm>
              <a:off x="3006527" y="5083263"/>
              <a:ext cx="4252793" cy="489824"/>
              <a:chOff x="4265252" y="2305054"/>
              <a:chExt cx="5726014" cy="659505"/>
            </a:xfrm>
          </p:grpSpPr>
          <p:sp>
            <p:nvSpPr>
              <p:cNvPr id="116" name="标题 1"/>
              <p:cNvSpPr txBox="1"/>
              <p:nvPr/>
            </p:nvSpPr>
            <p:spPr>
              <a:xfrm>
                <a:off x="4816021" y="2305054"/>
                <a:ext cx="5175245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fr-FR" sz="2000" kern="0" dirty="0">
                    <a:solidFill>
                      <a:srgbClr val="C00000"/>
                    </a:solidFill>
                  </a:rPr>
                  <a:t>消息篡改</a:t>
                </a:r>
                <a:r>
                  <a:rPr lang="zh-CN" altLang="fr-FR" sz="2000" kern="0" dirty="0">
                    <a:solidFill>
                      <a:srgbClr val="002060"/>
                    </a:solidFill>
                  </a:rPr>
                  <a:t>（</a:t>
                </a:r>
                <a:r>
                  <a:rPr lang="fr-FR" altLang="zh-CN" sz="2000" kern="0" dirty="0">
                    <a:solidFill>
                      <a:srgbClr val="002060"/>
                    </a:solidFill>
                  </a:rPr>
                  <a:t>Message Modification</a:t>
                </a:r>
                <a:r>
                  <a:rPr lang="zh-CN" altLang="fr-FR" sz="2000" kern="0" dirty="0">
                    <a:solidFill>
                      <a:srgbClr val="002060"/>
                    </a:solidFill>
                  </a:rPr>
                  <a:t>）</a:t>
                </a:r>
                <a:endParaRPr lang="zh-CN" altLang="fr-FR" sz="2000" kern="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17" name="直接连接符 116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组合 118"/>
            <p:cNvGrpSpPr/>
            <p:nvPr/>
          </p:nvGrpSpPr>
          <p:grpSpPr>
            <a:xfrm>
              <a:off x="3006527" y="5767917"/>
              <a:ext cx="4252793" cy="489824"/>
              <a:chOff x="4265252" y="2305054"/>
              <a:chExt cx="5726014" cy="659505"/>
            </a:xfrm>
          </p:grpSpPr>
          <p:sp>
            <p:nvSpPr>
              <p:cNvPr id="121" name="标题 1"/>
              <p:cNvSpPr txBox="1"/>
              <p:nvPr/>
            </p:nvSpPr>
            <p:spPr>
              <a:xfrm>
                <a:off x="4816021" y="2305054"/>
                <a:ext cx="5175245" cy="65950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sz="2000" kern="0" dirty="0">
                    <a:solidFill>
                      <a:srgbClr val="C00000"/>
                    </a:solidFill>
                  </a:rPr>
                  <a:t>拒绝服务</a:t>
                </a:r>
                <a:r>
                  <a:rPr lang="zh-CN" altLang="en-US" sz="2000" kern="0" dirty="0">
                    <a:solidFill>
                      <a:srgbClr val="002060"/>
                    </a:solidFill>
                  </a:rPr>
                  <a:t>（</a:t>
                </a:r>
                <a:r>
                  <a:rPr lang="en-US" altLang="zh-CN" sz="2000" kern="0" dirty="0">
                    <a:solidFill>
                      <a:srgbClr val="002060"/>
                    </a:solidFill>
                  </a:rPr>
                  <a:t>Denial of Service</a:t>
                </a:r>
                <a:r>
                  <a:rPr lang="zh-CN" altLang="en-US" sz="2000" kern="0" dirty="0">
                    <a:solidFill>
                      <a:srgbClr val="002060"/>
                    </a:solidFill>
                  </a:rPr>
                  <a:t>）</a:t>
                </a:r>
                <a:endParaRPr lang="zh-CN" altLang="en-US" sz="2000" kern="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22" name="直接连接符 121"/>
              <p:cNvCxnSpPr/>
              <p:nvPr/>
            </p:nvCxnSpPr>
            <p:spPr>
              <a:xfrm flipH="1">
                <a:off x="4265252" y="2872071"/>
                <a:ext cx="2693714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F76E37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51"/>
            <p:cNvGrpSpPr/>
            <p:nvPr/>
          </p:nvGrpSpPr>
          <p:grpSpPr bwMode="auto">
            <a:xfrm>
              <a:off x="3121863" y="3858093"/>
              <a:ext cx="247030" cy="271114"/>
              <a:chOff x="2744" y="-584"/>
              <a:chExt cx="634" cy="702"/>
            </a:xfrm>
          </p:grpSpPr>
          <p:sp>
            <p:nvSpPr>
              <p:cNvPr id="87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88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89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90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91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92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126" name="Group 51"/>
            <p:cNvGrpSpPr/>
            <p:nvPr/>
          </p:nvGrpSpPr>
          <p:grpSpPr bwMode="auto">
            <a:xfrm>
              <a:off x="3121863" y="4507963"/>
              <a:ext cx="247030" cy="271114"/>
              <a:chOff x="2744" y="-584"/>
              <a:chExt cx="634" cy="702"/>
            </a:xfrm>
          </p:grpSpPr>
          <p:sp>
            <p:nvSpPr>
              <p:cNvPr id="127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128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129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30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131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32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133" name="Group 51"/>
            <p:cNvGrpSpPr/>
            <p:nvPr/>
          </p:nvGrpSpPr>
          <p:grpSpPr bwMode="auto">
            <a:xfrm>
              <a:off x="3121863" y="5241905"/>
              <a:ext cx="247030" cy="271114"/>
              <a:chOff x="2744" y="-584"/>
              <a:chExt cx="634" cy="702"/>
            </a:xfrm>
          </p:grpSpPr>
          <p:sp>
            <p:nvSpPr>
              <p:cNvPr id="134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135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136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37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138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39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140" name="Group 51"/>
            <p:cNvGrpSpPr/>
            <p:nvPr/>
          </p:nvGrpSpPr>
          <p:grpSpPr bwMode="auto">
            <a:xfrm>
              <a:off x="3121863" y="5906178"/>
              <a:ext cx="247030" cy="271114"/>
              <a:chOff x="2744" y="-584"/>
              <a:chExt cx="634" cy="702"/>
            </a:xfrm>
          </p:grpSpPr>
          <p:sp>
            <p:nvSpPr>
              <p:cNvPr id="141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142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143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4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145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6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cxnSp>
        <p:nvCxnSpPr>
          <p:cNvPr id="154" name="直接连接符 153"/>
          <p:cNvCxnSpPr/>
          <p:nvPr/>
        </p:nvCxnSpPr>
        <p:spPr>
          <a:xfrm>
            <a:off x="736250" y="2209374"/>
            <a:ext cx="0" cy="3523440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>
            <a:off x="839098" y="1627481"/>
            <a:ext cx="0" cy="1872771"/>
          </a:xfrm>
          <a:prstGeom prst="line">
            <a:avLst/>
          </a:prstGeom>
          <a:ln w="25400" cap="rnd">
            <a:gradFill>
              <a:gsLst>
                <a:gs pos="0">
                  <a:srgbClr val="18BDE2"/>
                </a:gs>
                <a:gs pos="100000">
                  <a:srgbClr val="1EF8A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矩形 155"/>
          <p:cNvSpPr/>
          <p:nvPr/>
        </p:nvSpPr>
        <p:spPr>
          <a:xfrm>
            <a:off x="10636" y="207777"/>
            <a:ext cx="738664" cy="6584950"/>
          </a:xfrm>
          <a:prstGeom prst="rect">
            <a:avLst/>
          </a:prstGeom>
        </p:spPr>
        <p:txBody>
          <a:bodyPr vert="eaVert" wrap="square" anchor="ctr">
            <a:spAutoFit/>
          </a:bodyPr>
          <a:lstStyle/>
          <a:p>
            <a:pPr mar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第一章  引言</a:t>
            </a:r>
            <a:endParaRPr lang="zh-CN" alt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823795" y="825507"/>
            <a:ext cx="615553" cy="54267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1.4 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</a:rPr>
              <a:t>安全攻击的分类</a:t>
            </a:r>
            <a:endParaRPr lang="zh-CN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269785" y="1492177"/>
            <a:ext cx="9455595" cy="1390189"/>
            <a:chOff x="2994392" y="2962728"/>
            <a:chExt cx="9192216" cy="1390189"/>
          </a:xfrm>
        </p:grpSpPr>
        <p:sp>
          <p:nvSpPr>
            <p:cNvPr id="3" name="矩形 2"/>
            <p:cNvSpPr/>
            <p:nvPr/>
          </p:nvSpPr>
          <p:spPr>
            <a:xfrm>
              <a:off x="3332336" y="2962728"/>
              <a:ext cx="8854272" cy="139018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en-US" altLang="zh-CN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2016</a:t>
              </a:r>
              <a:r>
                <a:rPr lang="zh-CN" altLang="en-US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年</a:t>
              </a:r>
              <a:r>
                <a:rPr lang="en-US" altLang="zh-CN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7</a:t>
              </a:r>
              <a:r>
                <a:rPr lang="zh-CN" altLang="en-US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月</a:t>
              </a:r>
              <a:r>
                <a:rPr lang="en-US" altLang="zh-CN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16</a:t>
              </a:r>
              <a:r>
                <a:rPr lang="zh-CN" altLang="en-US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日零时许，</a:t>
              </a:r>
              <a:r>
                <a:rPr lang="zh-CN" altLang="en-US" sz="2400" dirty="0">
                  <a:solidFill>
                    <a:srgbClr val="C0000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土耳其发生政变</a:t>
              </a:r>
              <a:r>
                <a:rPr lang="zh-CN" altLang="en-US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。政变军人团体在声明中宣称，军队已经接管政权，全国范围实行宵禁并实施军事管制法。此时</a:t>
              </a:r>
              <a:r>
                <a:rPr lang="zh-CN" altLang="en-US" sz="2400" dirty="0">
                  <a:solidFill>
                    <a:srgbClr val="C0000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总统埃尔多安</a:t>
              </a:r>
              <a:r>
                <a:rPr lang="zh-CN" altLang="en-US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正在本国西南部地区度假。</a:t>
              </a:r>
              <a:endParaRPr lang="zh-CN" altLang="en-US" sz="24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4" name="Group 51"/>
            <p:cNvGrpSpPr/>
            <p:nvPr/>
          </p:nvGrpSpPr>
          <p:grpSpPr bwMode="auto">
            <a:xfrm>
              <a:off x="2994392" y="3034411"/>
              <a:ext cx="273210" cy="302684"/>
              <a:chOff x="2744" y="-584"/>
              <a:chExt cx="634" cy="702"/>
            </a:xfrm>
          </p:grpSpPr>
          <p:sp>
            <p:nvSpPr>
              <p:cNvPr id="5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6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7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10000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  <a:gs pos="27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8" name="Group 55"/>
                <p:cNvGrpSpPr/>
                <p:nvPr/>
              </p:nvGrpSpPr>
              <p:grpSpPr bwMode="auto">
                <a:xfrm>
                  <a:off x="2418" y="1168"/>
                  <a:ext cx="917" cy="297"/>
                  <a:chOff x="1423" y="1842"/>
                  <a:chExt cx="916" cy="296"/>
                </a:xfrm>
              </p:grpSpPr>
              <p:sp>
                <p:nvSpPr>
                  <p:cNvPr id="9" name="Freeform 56"/>
                  <p:cNvSpPr/>
                  <p:nvPr/>
                </p:nvSpPr>
                <p:spPr bwMode="auto">
                  <a:xfrm>
                    <a:off x="1423" y="1842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0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11" name="组合 10"/>
          <p:cNvGrpSpPr/>
          <p:nvPr/>
        </p:nvGrpSpPr>
        <p:grpSpPr>
          <a:xfrm>
            <a:off x="2269785" y="2882366"/>
            <a:ext cx="9558429" cy="1390189"/>
            <a:chOff x="2994392" y="2962728"/>
            <a:chExt cx="9558429" cy="1390189"/>
          </a:xfrm>
        </p:grpSpPr>
        <p:sp>
          <p:nvSpPr>
            <p:cNvPr id="12" name="矩形 11"/>
            <p:cNvSpPr/>
            <p:nvPr/>
          </p:nvSpPr>
          <p:spPr>
            <a:xfrm>
              <a:off x="3332336" y="2962728"/>
              <a:ext cx="9220485" cy="139018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当晚，埃尔多安通过</a:t>
              </a:r>
              <a:r>
                <a:rPr lang="zh-CN" altLang="en-US" sz="2400" dirty="0">
                  <a:solidFill>
                    <a:srgbClr val="C0000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苹果手机视频聊天软件</a:t>
              </a:r>
              <a:r>
                <a:rPr lang="en-US" altLang="zh-CN" sz="2400" dirty="0">
                  <a:solidFill>
                    <a:srgbClr val="C0000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FaceTime</a:t>
              </a:r>
              <a:r>
                <a:rPr lang="zh-CN" altLang="en-US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接受美国有线电视新闻网土耳其语频道采访，号召民众走上街头，抗议政变。最终，土耳其的</a:t>
              </a:r>
              <a:r>
                <a:rPr lang="zh-CN" altLang="en-US" sz="2400" dirty="0">
                  <a:solidFill>
                    <a:srgbClr val="C0000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政变以失败收场</a:t>
              </a:r>
              <a:r>
                <a:rPr lang="zh-CN" altLang="en-US" sz="24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。</a:t>
              </a:r>
              <a:endParaRPr lang="zh-CN" altLang="en-US" sz="24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16" name="Group 51"/>
            <p:cNvGrpSpPr/>
            <p:nvPr/>
          </p:nvGrpSpPr>
          <p:grpSpPr bwMode="auto">
            <a:xfrm>
              <a:off x="2994392" y="3034411"/>
              <a:ext cx="273210" cy="302684"/>
              <a:chOff x="2744" y="-584"/>
              <a:chExt cx="634" cy="702"/>
            </a:xfrm>
          </p:grpSpPr>
          <p:sp>
            <p:nvSpPr>
              <p:cNvPr id="17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19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20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21" name="Group 55"/>
                <p:cNvGrpSpPr/>
                <p:nvPr/>
              </p:nvGrpSpPr>
              <p:grpSpPr bwMode="auto">
                <a:xfrm>
                  <a:off x="2418" y="1168"/>
                  <a:ext cx="917" cy="297"/>
                  <a:chOff x="1423" y="1842"/>
                  <a:chExt cx="916" cy="296"/>
                </a:xfrm>
              </p:grpSpPr>
              <p:sp>
                <p:nvSpPr>
                  <p:cNvPr id="22" name="Freeform 56"/>
                  <p:cNvSpPr/>
                  <p:nvPr/>
                </p:nvSpPr>
                <p:spPr bwMode="auto">
                  <a:xfrm>
                    <a:off x="1423" y="1842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23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pic>
        <p:nvPicPr>
          <p:cNvPr id="29" name="Picture 2" descr="https://timgsa.baidu.com/timg?image&amp;quality=80&amp;size=b9999_10000&amp;sec=1492710339338&amp;di=4fe2dff546ded26f02badb80c4f417e5&amp;imgtype=0&amp;src=http%3A%2F%2Fpic.kekenet.com%2F2016%2F0725%2F2381469444778.jpg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285" y="4390293"/>
            <a:ext cx="4100054" cy="229669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30" name="Picture 4" descr="https://timgsa.baidu.com/timg?image&amp;quality=80&amp;size=b9999_10000&amp;sec=1492710413049&amp;di=6f71d12cf59128758b5b1a85fd2f7d39&amp;imgtype=0&amp;src=http%3A%2F%2Fimages.hdzc.net%2Fuploadfile%2F2016%2F0718%2F20160718095350178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342" y="4390337"/>
            <a:ext cx="3885286" cy="229669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36" name="文本框 35"/>
          <p:cNvSpPr txBox="1"/>
          <p:nvPr/>
        </p:nvSpPr>
        <p:spPr>
          <a:xfrm>
            <a:off x="1674000" y="97200"/>
            <a:ext cx="4979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二、网络空间面临安全挑战 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944000" y="970095"/>
            <a:ext cx="2668519" cy="492443"/>
            <a:chOff x="709057" y="2645517"/>
            <a:chExt cx="2988476" cy="551487"/>
          </a:xfrm>
        </p:grpSpPr>
        <p:sp>
          <p:nvSpPr>
            <p:cNvPr id="38" name="矩形 37"/>
            <p:cNvSpPr/>
            <p:nvPr/>
          </p:nvSpPr>
          <p:spPr>
            <a:xfrm>
              <a:off x="888000" y="2645517"/>
              <a:ext cx="2809532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3.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网络内容安全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709057" y="2662078"/>
              <a:ext cx="2988476" cy="498556"/>
              <a:chOff x="998029" y="699619"/>
              <a:chExt cx="4066209" cy="678350"/>
            </a:xfrm>
          </p:grpSpPr>
          <p:cxnSp>
            <p:nvCxnSpPr>
              <p:cNvPr id="40" name="直接连接符 39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H="1">
                <a:off x="998031" y="1331691"/>
                <a:ext cx="4066207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矩形 42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2056245" y="1581955"/>
            <a:ext cx="9656101" cy="1857961"/>
            <a:chOff x="2094745" y="1581955"/>
            <a:chExt cx="9656101" cy="1857961"/>
          </a:xfrm>
        </p:grpSpPr>
        <p:sp>
          <p:nvSpPr>
            <p:cNvPr id="31" name="圆柱体 30"/>
            <p:cNvSpPr/>
            <p:nvPr/>
          </p:nvSpPr>
          <p:spPr>
            <a:xfrm>
              <a:off x="2184092" y="1581955"/>
              <a:ext cx="112947" cy="1800000"/>
            </a:xfrm>
            <a:prstGeom prst="can">
              <a:avLst>
                <a:gd name="adj" fmla="val 67166"/>
              </a:avLst>
            </a:prstGeom>
            <a:solidFill>
              <a:schemeClr val="bg1"/>
            </a:solidFill>
            <a:ln w="1905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2094745" y="1636157"/>
              <a:ext cx="9656101" cy="707886"/>
              <a:chOff x="4295777" y="2022820"/>
              <a:chExt cx="9656101" cy="707886"/>
            </a:xfrm>
          </p:grpSpPr>
          <p:sp>
            <p:nvSpPr>
              <p:cNvPr id="33" name="Oval 77"/>
              <p:cNvSpPr/>
              <p:nvPr/>
            </p:nvSpPr>
            <p:spPr>
              <a:xfrm flipH="1">
                <a:off x="4708728" y="2118297"/>
                <a:ext cx="209982" cy="209156"/>
              </a:xfrm>
              <a:prstGeom prst="roundRect">
                <a:avLst>
                  <a:gd name="adj" fmla="val 50000"/>
                </a:avLst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77"/>
              <p:cNvSpPr/>
              <p:nvPr/>
            </p:nvSpPr>
            <p:spPr>
              <a:xfrm flipH="1">
                <a:off x="4295777" y="2223449"/>
                <a:ext cx="520519" cy="179748"/>
              </a:xfrm>
              <a:custGeom>
                <a:avLst/>
                <a:gdLst>
                  <a:gd name="connsiteX0" fmla="*/ 0 w 1862678"/>
                  <a:gd name="connsiteY0" fmla="*/ 229495 h 458990"/>
                  <a:gd name="connsiteX1" fmla="*/ 229495 w 1862678"/>
                  <a:gd name="connsiteY1" fmla="*/ 0 h 458990"/>
                  <a:gd name="connsiteX2" fmla="*/ 1633183 w 1862678"/>
                  <a:gd name="connsiteY2" fmla="*/ 0 h 458990"/>
                  <a:gd name="connsiteX3" fmla="*/ 1862678 w 1862678"/>
                  <a:gd name="connsiteY3" fmla="*/ 229495 h 458990"/>
                  <a:gd name="connsiteX4" fmla="*/ 1862678 w 1862678"/>
                  <a:gd name="connsiteY4" fmla="*/ 229495 h 458990"/>
                  <a:gd name="connsiteX5" fmla="*/ 1633183 w 1862678"/>
                  <a:gd name="connsiteY5" fmla="*/ 458990 h 458990"/>
                  <a:gd name="connsiteX6" fmla="*/ 229495 w 1862678"/>
                  <a:gd name="connsiteY6" fmla="*/ 458990 h 458990"/>
                  <a:gd name="connsiteX7" fmla="*/ 0 w 1862678"/>
                  <a:gd name="connsiteY7" fmla="*/ 229495 h 458990"/>
                  <a:gd name="connsiteX0-1" fmla="*/ 229495 w 1862678"/>
                  <a:gd name="connsiteY0-2" fmla="*/ 458990 h 550430"/>
                  <a:gd name="connsiteX1-3" fmla="*/ 0 w 1862678"/>
                  <a:gd name="connsiteY1-4" fmla="*/ 229495 h 550430"/>
                  <a:gd name="connsiteX2-5" fmla="*/ 229495 w 1862678"/>
                  <a:gd name="connsiteY2-6" fmla="*/ 0 h 550430"/>
                  <a:gd name="connsiteX3-7" fmla="*/ 1633183 w 1862678"/>
                  <a:gd name="connsiteY3-8" fmla="*/ 0 h 550430"/>
                  <a:gd name="connsiteX4-9" fmla="*/ 1862678 w 1862678"/>
                  <a:gd name="connsiteY4-10" fmla="*/ 229495 h 550430"/>
                  <a:gd name="connsiteX5-11" fmla="*/ 1862678 w 1862678"/>
                  <a:gd name="connsiteY5-12" fmla="*/ 229495 h 550430"/>
                  <a:gd name="connsiteX6-13" fmla="*/ 1633183 w 1862678"/>
                  <a:gd name="connsiteY6-14" fmla="*/ 458990 h 550430"/>
                  <a:gd name="connsiteX7-15" fmla="*/ 320935 w 1862678"/>
                  <a:gd name="connsiteY7-16" fmla="*/ 550430 h 550430"/>
                  <a:gd name="connsiteX0-17" fmla="*/ 229495 w 1862678"/>
                  <a:gd name="connsiteY0-18" fmla="*/ 458990 h 458990"/>
                  <a:gd name="connsiteX1-19" fmla="*/ 0 w 1862678"/>
                  <a:gd name="connsiteY1-20" fmla="*/ 229495 h 458990"/>
                  <a:gd name="connsiteX2-21" fmla="*/ 229495 w 1862678"/>
                  <a:gd name="connsiteY2-22" fmla="*/ 0 h 458990"/>
                  <a:gd name="connsiteX3-23" fmla="*/ 1633183 w 1862678"/>
                  <a:gd name="connsiteY3-24" fmla="*/ 0 h 458990"/>
                  <a:gd name="connsiteX4-25" fmla="*/ 1862678 w 1862678"/>
                  <a:gd name="connsiteY4-26" fmla="*/ 229495 h 458990"/>
                  <a:gd name="connsiteX5-27" fmla="*/ 1862678 w 1862678"/>
                  <a:gd name="connsiteY5-28" fmla="*/ 229495 h 458990"/>
                  <a:gd name="connsiteX6-29" fmla="*/ 1633183 w 1862678"/>
                  <a:gd name="connsiteY6-30" fmla="*/ 458990 h 458990"/>
                  <a:gd name="connsiteX0-31" fmla="*/ 0 w 1862678"/>
                  <a:gd name="connsiteY0-32" fmla="*/ 229495 h 458990"/>
                  <a:gd name="connsiteX1-33" fmla="*/ 229495 w 1862678"/>
                  <a:gd name="connsiteY1-34" fmla="*/ 0 h 458990"/>
                  <a:gd name="connsiteX2-35" fmla="*/ 1633183 w 1862678"/>
                  <a:gd name="connsiteY2-36" fmla="*/ 0 h 458990"/>
                  <a:gd name="connsiteX3-37" fmla="*/ 1862678 w 1862678"/>
                  <a:gd name="connsiteY3-38" fmla="*/ 229495 h 458990"/>
                  <a:gd name="connsiteX4-39" fmla="*/ 1862678 w 1862678"/>
                  <a:gd name="connsiteY4-40" fmla="*/ 229495 h 458990"/>
                  <a:gd name="connsiteX5-41" fmla="*/ 1633183 w 1862678"/>
                  <a:gd name="connsiteY5-42" fmla="*/ 458990 h 458990"/>
                  <a:gd name="connsiteX0-43" fmla="*/ 0 w 1633183"/>
                  <a:gd name="connsiteY0-44" fmla="*/ 0 h 458990"/>
                  <a:gd name="connsiteX1-45" fmla="*/ 1403688 w 1633183"/>
                  <a:gd name="connsiteY1-46" fmla="*/ 0 h 458990"/>
                  <a:gd name="connsiteX2-47" fmla="*/ 1633183 w 1633183"/>
                  <a:gd name="connsiteY2-48" fmla="*/ 229495 h 458990"/>
                  <a:gd name="connsiteX3-49" fmla="*/ 1633183 w 1633183"/>
                  <a:gd name="connsiteY3-50" fmla="*/ 229495 h 458990"/>
                  <a:gd name="connsiteX4-51" fmla="*/ 1403688 w 1633183"/>
                  <a:gd name="connsiteY4-52" fmla="*/ 458990 h 458990"/>
                  <a:gd name="connsiteX0-53" fmla="*/ 0 w 1329156"/>
                  <a:gd name="connsiteY0-54" fmla="*/ 0 h 458990"/>
                  <a:gd name="connsiteX1-55" fmla="*/ 1099661 w 1329156"/>
                  <a:gd name="connsiteY1-56" fmla="*/ 0 h 458990"/>
                  <a:gd name="connsiteX2-57" fmla="*/ 1329156 w 1329156"/>
                  <a:gd name="connsiteY2-58" fmla="*/ 229495 h 458990"/>
                  <a:gd name="connsiteX3-59" fmla="*/ 1329156 w 1329156"/>
                  <a:gd name="connsiteY3-60" fmla="*/ 229495 h 458990"/>
                  <a:gd name="connsiteX4-61" fmla="*/ 1099661 w 1329156"/>
                  <a:gd name="connsiteY4-62" fmla="*/ 458990 h 45899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29156" h="458990">
                    <a:moveTo>
                      <a:pt x="0" y="0"/>
                    </a:moveTo>
                    <a:lnTo>
                      <a:pt x="1099661" y="0"/>
                    </a:lnTo>
                    <a:cubicBezTo>
                      <a:pt x="1226408" y="0"/>
                      <a:pt x="1329156" y="102748"/>
                      <a:pt x="1329156" y="229495"/>
                    </a:cubicBezTo>
                    <a:lnTo>
                      <a:pt x="1329156" y="229495"/>
                    </a:lnTo>
                    <a:cubicBezTo>
                      <a:pt x="1329156" y="356242"/>
                      <a:pt x="1226408" y="458990"/>
                      <a:pt x="1099661" y="458990"/>
                    </a:cubicBezTo>
                  </a:path>
                </a:pathLst>
              </a:custGeom>
              <a:noFill/>
              <a:ln w="190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864735" y="2022820"/>
                <a:ext cx="9087143" cy="707886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2016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年</a:t>
                </a:r>
                <a:r>
                  <a:rPr kumimoji="0" lang="en-US" altLang="zh-CN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5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月，一张</a:t>
                </a:r>
                <a:r>
                  <a:rPr kumimoji="0" lang="en-US" altLang="zh-CN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《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舆情员津贴奖金发放表</a:t>
                </a:r>
                <a:r>
                  <a:rPr kumimoji="0" lang="en-US" altLang="zh-CN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》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曝光，显示</a:t>
                </a:r>
                <a:r>
                  <a:rPr kumimoji="0" lang="en-US" altLang="zh-CN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33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人的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“舆情员” 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团队，仅</a:t>
                </a:r>
                <a:r>
                  <a:rPr kumimoji="0" lang="en-US" altLang="zh-CN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2016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年</a:t>
                </a:r>
                <a:r>
                  <a:rPr kumimoji="0" lang="en-US" altLang="zh-CN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5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月份的津贴奖金就高达近</a:t>
                </a:r>
                <a:r>
                  <a:rPr kumimoji="0" lang="en-US" altLang="zh-CN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27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万元，其平均每人每月高达</a:t>
                </a:r>
                <a:r>
                  <a:rPr kumimoji="0" lang="en-US" altLang="zh-CN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8000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多元。</a:t>
                </a:r>
                <a:endPara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cs typeface="Times New Roman" panose="02020603050405020304" pitchFamily="18" charset="0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094745" y="2424253"/>
              <a:ext cx="9656101" cy="1015663"/>
              <a:chOff x="4295777" y="2022820"/>
              <a:chExt cx="9656101" cy="1015663"/>
            </a:xfrm>
          </p:grpSpPr>
          <p:sp>
            <p:nvSpPr>
              <p:cNvPr id="37" name="Oval 77"/>
              <p:cNvSpPr/>
              <p:nvPr/>
            </p:nvSpPr>
            <p:spPr>
              <a:xfrm flipH="1">
                <a:off x="4708728" y="2118297"/>
                <a:ext cx="209982" cy="209156"/>
              </a:xfrm>
              <a:prstGeom prst="roundRect">
                <a:avLst>
                  <a:gd name="adj" fmla="val 50000"/>
                </a:avLst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Oval 77"/>
              <p:cNvSpPr/>
              <p:nvPr/>
            </p:nvSpPr>
            <p:spPr>
              <a:xfrm flipH="1">
                <a:off x="4295777" y="2223449"/>
                <a:ext cx="520519" cy="179748"/>
              </a:xfrm>
              <a:custGeom>
                <a:avLst/>
                <a:gdLst>
                  <a:gd name="connsiteX0" fmla="*/ 0 w 1862678"/>
                  <a:gd name="connsiteY0" fmla="*/ 229495 h 458990"/>
                  <a:gd name="connsiteX1" fmla="*/ 229495 w 1862678"/>
                  <a:gd name="connsiteY1" fmla="*/ 0 h 458990"/>
                  <a:gd name="connsiteX2" fmla="*/ 1633183 w 1862678"/>
                  <a:gd name="connsiteY2" fmla="*/ 0 h 458990"/>
                  <a:gd name="connsiteX3" fmla="*/ 1862678 w 1862678"/>
                  <a:gd name="connsiteY3" fmla="*/ 229495 h 458990"/>
                  <a:gd name="connsiteX4" fmla="*/ 1862678 w 1862678"/>
                  <a:gd name="connsiteY4" fmla="*/ 229495 h 458990"/>
                  <a:gd name="connsiteX5" fmla="*/ 1633183 w 1862678"/>
                  <a:gd name="connsiteY5" fmla="*/ 458990 h 458990"/>
                  <a:gd name="connsiteX6" fmla="*/ 229495 w 1862678"/>
                  <a:gd name="connsiteY6" fmla="*/ 458990 h 458990"/>
                  <a:gd name="connsiteX7" fmla="*/ 0 w 1862678"/>
                  <a:gd name="connsiteY7" fmla="*/ 229495 h 458990"/>
                  <a:gd name="connsiteX0-1" fmla="*/ 229495 w 1862678"/>
                  <a:gd name="connsiteY0-2" fmla="*/ 458990 h 550430"/>
                  <a:gd name="connsiteX1-3" fmla="*/ 0 w 1862678"/>
                  <a:gd name="connsiteY1-4" fmla="*/ 229495 h 550430"/>
                  <a:gd name="connsiteX2-5" fmla="*/ 229495 w 1862678"/>
                  <a:gd name="connsiteY2-6" fmla="*/ 0 h 550430"/>
                  <a:gd name="connsiteX3-7" fmla="*/ 1633183 w 1862678"/>
                  <a:gd name="connsiteY3-8" fmla="*/ 0 h 550430"/>
                  <a:gd name="connsiteX4-9" fmla="*/ 1862678 w 1862678"/>
                  <a:gd name="connsiteY4-10" fmla="*/ 229495 h 550430"/>
                  <a:gd name="connsiteX5-11" fmla="*/ 1862678 w 1862678"/>
                  <a:gd name="connsiteY5-12" fmla="*/ 229495 h 550430"/>
                  <a:gd name="connsiteX6-13" fmla="*/ 1633183 w 1862678"/>
                  <a:gd name="connsiteY6-14" fmla="*/ 458990 h 550430"/>
                  <a:gd name="connsiteX7-15" fmla="*/ 320935 w 1862678"/>
                  <a:gd name="connsiteY7-16" fmla="*/ 550430 h 550430"/>
                  <a:gd name="connsiteX0-17" fmla="*/ 229495 w 1862678"/>
                  <a:gd name="connsiteY0-18" fmla="*/ 458990 h 458990"/>
                  <a:gd name="connsiteX1-19" fmla="*/ 0 w 1862678"/>
                  <a:gd name="connsiteY1-20" fmla="*/ 229495 h 458990"/>
                  <a:gd name="connsiteX2-21" fmla="*/ 229495 w 1862678"/>
                  <a:gd name="connsiteY2-22" fmla="*/ 0 h 458990"/>
                  <a:gd name="connsiteX3-23" fmla="*/ 1633183 w 1862678"/>
                  <a:gd name="connsiteY3-24" fmla="*/ 0 h 458990"/>
                  <a:gd name="connsiteX4-25" fmla="*/ 1862678 w 1862678"/>
                  <a:gd name="connsiteY4-26" fmla="*/ 229495 h 458990"/>
                  <a:gd name="connsiteX5-27" fmla="*/ 1862678 w 1862678"/>
                  <a:gd name="connsiteY5-28" fmla="*/ 229495 h 458990"/>
                  <a:gd name="connsiteX6-29" fmla="*/ 1633183 w 1862678"/>
                  <a:gd name="connsiteY6-30" fmla="*/ 458990 h 458990"/>
                  <a:gd name="connsiteX0-31" fmla="*/ 0 w 1862678"/>
                  <a:gd name="connsiteY0-32" fmla="*/ 229495 h 458990"/>
                  <a:gd name="connsiteX1-33" fmla="*/ 229495 w 1862678"/>
                  <a:gd name="connsiteY1-34" fmla="*/ 0 h 458990"/>
                  <a:gd name="connsiteX2-35" fmla="*/ 1633183 w 1862678"/>
                  <a:gd name="connsiteY2-36" fmla="*/ 0 h 458990"/>
                  <a:gd name="connsiteX3-37" fmla="*/ 1862678 w 1862678"/>
                  <a:gd name="connsiteY3-38" fmla="*/ 229495 h 458990"/>
                  <a:gd name="connsiteX4-39" fmla="*/ 1862678 w 1862678"/>
                  <a:gd name="connsiteY4-40" fmla="*/ 229495 h 458990"/>
                  <a:gd name="connsiteX5-41" fmla="*/ 1633183 w 1862678"/>
                  <a:gd name="connsiteY5-42" fmla="*/ 458990 h 458990"/>
                  <a:gd name="connsiteX0-43" fmla="*/ 0 w 1633183"/>
                  <a:gd name="connsiteY0-44" fmla="*/ 0 h 458990"/>
                  <a:gd name="connsiteX1-45" fmla="*/ 1403688 w 1633183"/>
                  <a:gd name="connsiteY1-46" fmla="*/ 0 h 458990"/>
                  <a:gd name="connsiteX2-47" fmla="*/ 1633183 w 1633183"/>
                  <a:gd name="connsiteY2-48" fmla="*/ 229495 h 458990"/>
                  <a:gd name="connsiteX3-49" fmla="*/ 1633183 w 1633183"/>
                  <a:gd name="connsiteY3-50" fmla="*/ 229495 h 458990"/>
                  <a:gd name="connsiteX4-51" fmla="*/ 1403688 w 1633183"/>
                  <a:gd name="connsiteY4-52" fmla="*/ 458990 h 458990"/>
                  <a:gd name="connsiteX0-53" fmla="*/ 0 w 1329156"/>
                  <a:gd name="connsiteY0-54" fmla="*/ 0 h 458990"/>
                  <a:gd name="connsiteX1-55" fmla="*/ 1099661 w 1329156"/>
                  <a:gd name="connsiteY1-56" fmla="*/ 0 h 458990"/>
                  <a:gd name="connsiteX2-57" fmla="*/ 1329156 w 1329156"/>
                  <a:gd name="connsiteY2-58" fmla="*/ 229495 h 458990"/>
                  <a:gd name="connsiteX3-59" fmla="*/ 1329156 w 1329156"/>
                  <a:gd name="connsiteY3-60" fmla="*/ 229495 h 458990"/>
                  <a:gd name="connsiteX4-61" fmla="*/ 1099661 w 1329156"/>
                  <a:gd name="connsiteY4-62" fmla="*/ 458990 h 45899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29156" h="458990">
                    <a:moveTo>
                      <a:pt x="0" y="0"/>
                    </a:moveTo>
                    <a:lnTo>
                      <a:pt x="1099661" y="0"/>
                    </a:lnTo>
                    <a:cubicBezTo>
                      <a:pt x="1226408" y="0"/>
                      <a:pt x="1329156" y="102748"/>
                      <a:pt x="1329156" y="229495"/>
                    </a:cubicBezTo>
                    <a:lnTo>
                      <a:pt x="1329156" y="229495"/>
                    </a:lnTo>
                    <a:cubicBezTo>
                      <a:pt x="1329156" y="356242"/>
                      <a:pt x="1226408" y="458990"/>
                      <a:pt x="1099661" y="458990"/>
                    </a:cubicBezTo>
                  </a:path>
                </a:pathLst>
              </a:custGeom>
              <a:noFill/>
              <a:ln w="190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864735" y="2022820"/>
                <a:ext cx="9087143" cy="1015663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其中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“梅雪飘香”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即为该组织头目，该组织的政治性质和倾向十分清晰，成员所发信息多为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反共反华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内容。其在微博上发表署名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秦火火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的反共反华文章，帮助美国在华进行舆论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政治渗透</a:t>
                </a:r>
                <a:r>
                  <a:rPr kumimoji="0" lang="zh-CN" altLang="en-US" sz="2000" b="0" i="0" u="none" strike="noStrike" kern="1200" cap="none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。</a:t>
                </a:r>
                <a:endPara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cs typeface="Times New Roman" panose="02020603050405020304" pitchFamily="18" charset="0"/>
                  <a:sym typeface="字魂105号-简雅黑" panose="00000500000000000000" pitchFamily="2" charset="-122"/>
                </a:endParaRPr>
              </a:p>
            </p:txBody>
          </p:sp>
        </p:grpSp>
      </p:grpSp>
      <p:pic>
        <p:nvPicPr>
          <p:cNvPr id="8" name="图片 7"/>
          <p:cNvPicPr/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" t="2569" r="2853" b="7022"/>
          <a:stretch>
            <a:fillRect/>
          </a:stretch>
        </p:blipFill>
        <p:spPr>
          <a:xfrm>
            <a:off x="2549316" y="3615603"/>
            <a:ext cx="4166021" cy="264206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" name="图片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"/>
          <a:stretch>
            <a:fillRect/>
          </a:stretch>
        </p:blipFill>
        <p:spPr>
          <a:xfrm>
            <a:off x="7052111" y="3615603"/>
            <a:ext cx="4102555" cy="264206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29" name="文本框 28"/>
          <p:cNvSpPr txBox="1"/>
          <p:nvPr/>
        </p:nvSpPr>
        <p:spPr>
          <a:xfrm>
            <a:off x="1674000" y="97200"/>
            <a:ext cx="4979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二、网络空间面临安全挑战 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944000" y="970095"/>
            <a:ext cx="2668519" cy="492443"/>
            <a:chOff x="709057" y="2645517"/>
            <a:chExt cx="2988476" cy="551487"/>
          </a:xfrm>
        </p:grpSpPr>
        <p:sp>
          <p:nvSpPr>
            <p:cNvPr id="40" name="矩形 39"/>
            <p:cNvSpPr/>
            <p:nvPr/>
          </p:nvSpPr>
          <p:spPr>
            <a:xfrm>
              <a:off x="888000" y="2645517"/>
              <a:ext cx="2809532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3.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网络内容安全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709057" y="2662078"/>
              <a:ext cx="2988476" cy="498556"/>
              <a:chOff x="998029" y="699619"/>
              <a:chExt cx="4066209" cy="678350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H="1">
                <a:off x="998031" y="1331691"/>
                <a:ext cx="4066207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矩形 44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944000" y="970095"/>
            <a:ext cx="3063391" cy="492443"/>
            <a:chOff x="709057" y="2645517"/>
            <a:chExt cx="3430693" cy="551487"/>
          </a:xfrm>
        </p:grpSpPr>
        <p:sp>
          <p:nvSpPr>
            <p:cNvPr id="18" name="矩形 17"/>
            <p:cNvSpPr/>
            <p:nvPr/>
          </p:nvSpPr>
          <p:spPr>
            <a:xfrm>
              <a:off x="888000" y="2645517"/>
              <a:ext cx="3251749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4.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无人机系统安全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709057" y="2662078"/>
              <a:ext cx="3430693" cy="498556"/>
              <a:chOff x="998029" y="699619"/>
              <a:chExt cx="4667902" cy="678350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H="1">
                <a:off x="998031" y="1331691"/>
                <a:ext cx="4667900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矩形 27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489903" y="1538765"/>
            <a:ext cx="8816350" cy="1142843"/>
            <a:chOff x="2431451" y="2465880"/>
            <a:chExt cx="8816350" cy="1142843"/>
          </a:xfrm>
        </p:grpSpPr>
        <p:grpSp>
          <p:nvGrpSpPr>
            <p:cNvPr id="4" name="组合 3"/>
            <p:cNvGrpSpPr/>
            <p:nvPr/>
          </p:nvGrpSpPr>
          <p:grpSpPr>
            <a:xfrm>
              <a:off x="2431451" y="2465880"/>
              <a:ext cx="8816350" cy="1142843"/>
              <a:chOff x="943725" y="4252497"/>
              <a:chExt cx="10355351" cy="1342340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943725" y="4252497"/>
                <a:ext cx="10355351" cy="1342340"/>
                <a:chOff x="1232833" y="1802839"/>
                <a:chExt cx="9644572" cy="1039945"/>
              </a:xfrm>
            </p:grpSpPr>
            <p:cxnSp>
              <p:nvCxnSpPr>
                <p:cNvPr id="31" name="直接连接符 30"/>
                <p:cNvCxnSpPr/>
                <p:nvPr/>
              </p:nvCxnSpPr>
              <p:spPr>
                <a:xfrm>
                  <a:off x="1232833" y="2842784"/>
                  <a:ext cx="9644572" cy="0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  <a:prstDash val="sysDash"/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矩形: 圆角 19"/>
                <p:cNvSpPr/>
                <p:nvPr/>
              </p:nvSpPr>
              <p:spPr>
                <a:xfrm>
                  <a:off x="1262653" y="1802839"/>
                  <a:ext cx="9579654" cy="1031187"/>
                </a:xfrm>
                <a:prstGeom prst="roundRect">
                  <a:avLst>
                    <a:gd name="adj" fmla="val 3659"/>
                  </a:avLst>
                </a:prstGeom>
                <a:solidFill>
                  <a:schemeClr val="accent1">
                    <a:lumMod val="75000"/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tx1"/>
                    </a:solidFill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0" name="Oval 25"/>
              <p:cNvSpPr/>
              <p:nvPr/>
            </p:nvSpPr>
            <p:spPr>
              <a:xfrm>
                <a:off x="10574978" y="5080000"/>
                <a:ext cx="422502" cy="419871"/>
              </a:xfrm>
              <a:custGeom>
                <a:avLst/>
                <a:gdLst>
                  <a:gd name="connsiteX0" fmla="*/ 486711 w 593106"/>
                  <a:gd name="connsiteY0" fmla="*/ 490288 h 589414"/>
                  <a:gd name="connsiteX1" fmla="*/ 489292 w 593106"/>
                  <a:gd name="connsiteY1" fmla="*/ 522070 h 589414"/>
                  <a:gd name="connsiteX2" fmla="*/ 472086 w 593106"/>
                  <a:gd name="connsiteY2" fmla="*/ 534955 h 589414"/>
                  <a:gd name="connsiteX3" fmla="*/ 451438 w 593106"/>
                  <a:gd name="connsiteY3" fmla="*/ 520352 h 589414"/>
                  <a:gd name="connsiteX4" fmla="*/ 451438 w 593106"/>
                  <a:gd name="connsiteY4" fmla="*/ 517775 h 589414"/>
                  <a:gd name="connsiteX5" fmla="*/ 486711 w 593106"/>
                  <a:gd name="connsiteY5" fmla="*/ 490288 h 589414"/>
                  <a:gd name="connsiteX6" fmla="*/ 96792 w 593106"/>
                  <a:gd name="connsiteY6" fmla="*/ 487634 h 589414"/>
                  <a:gd name="connsiteX7" fmla="*/ 123450 w 593106"/>
                  <a:gd name="connsiteY7" fmla="*/ 511688 h 589414"/>
                  <a:gd name="connsiteX8" fmla="*/ 102811 w 593106"/>
                  <a:gd name="connsiteY8" fmla="*/ 520279 h 589414"/>
                  <a:gd name="connsiteX9" fmla="*/ 100231 w 593106"/>
                  <a:gd name="connsiteY9" fmla="*/ 517702 h 589414"/>
                  <a:gd name="connsiteX10" fmla="*/ 96792 w 593106"/>
                  <a:gd name="connsiteY10" fmla="*/ 487634 h 589414"/>
                  <a:gd name="connsiteX11" fmla="*/ 334303 w 593106"/>
                  <a:gd name="connsiteY11" fmla="*/ 470443 h 589414"/>
                  <a:gd name="connsiteX12" fmla="*/ 390271 w 593106"/>
                  <a:gd name="connsiteY12" fmla="*/ 474744 h 589414"/>
                  <a:gd name="connsiteX13" fmla="*/ 417825 w 593106"/>
                  <a:gd name="connsiteY13" fmla="*/ 512587 h 589414"/>
                  <a:gd name="connsiteX14" fmla="*/ 410936 w 593106"/>
                  <a:gd name="connsiteY14" fmla="*/ 539249 h 589414"/>
                  <a:gd name="connsiteX15" fmla="*/ 368745 w 593106"/>
                  <a:gd name="connsiteY15" fmla="*/ 582252 h 589414"/>
                  <a:gd name="connsiteX16" fmla="*/ 334303 w 593106"/>
                  <a:gd name="connsiteY16" fmla="*/ 589133 h 589414"/>
                  <a:gd name="connsiteX17" fmla="*/ 299861 w 593106"/>
                  <a:gd name="connsiteY17" fmla="*/ 556450 h 589414"/>
                  <a:gd name="connsiteX18" fmla="*/ 299861 w 593106"/>
                  <a:gd name="connsiteY18" fmla="*/ 503986 h 589414"/>
                  <a:gd name="connsiteX19" fmla="*/ 334303 w 593106"/>
                  <a:gd name="connsiteY19" fmla="*/ 470443 h 589414"/>
                  <a:gd name="connsiteX20" fmla="*/ 231018 w 593106"/>
                  <a:gd name="connsiteY20" fmla="*/ 470443 h 589414"/>
                  <a:gd name="connsiteX21" fmla="*/ 265461 w 593106"/>
                  <a:gd name="connsiteY21" fmla="*/ 503982 h 589414"/>
                  <a:gd name="connsiteX22" fmla="*/ 265461 w 593106"/>
                  <a:gd name="connsiteY22" fmla="*/ 555580 h 589414"/>
                  <a:gd name="connsiteX23" fmla="*/ 231018 w 593106"/>
                  <a:gd name="connsiteY23" fmla="*/ 583959 h 589414"/>
                  <a:gd name="connsiteX24" fmla="*/ 204325 w 593106"/>
                  <a:gd name="connsiteY24" fmla="*/ 577080 h 589414"/>
                  <a:gd name="connsiteX25" fmla="*/ 162994 w 593106"/>
                  <a:gd name="connsiteY25" fmla="*/ 531501 h 589414"/>
                  <a:gd name="connsiteX26" fmla="*/ 158688 w 593106"/>
                  <a:gd name="connsiteY26" fmla="*/ 510862 h 589414"/>
                  <a:gd name="connsiteX27" fmla="*/ 185382 w 593106"/>
                  <a:gd name="connsiteY27" fmla="*/ 473883 h 589414"/>
                  <a:gd name="connsiteX28" fmla="*/ 231018 w 593106"/>
                  <a:gd name="connsiteY28" fmla="*/ 470443 h 589414"/>
                  <a:gd name="connsiteX29" fmla="*/ 503923 w 593106"/>
                  <a:gd name="connsiteY29" fmla="*/ 304486 h 589414"/>
                  <a:gd name="connsiteX30" fmla="*/ 561622 w 593106"/>
                  <a:gd name="connsiteY30" fmla="*/ 304486 h 589414"/>
                  <a:gd name="connsiteX31" fmla="*/ 592624 w 593106"/>
                  <a:gd name="connsiteY31" fmla="*/ 338891 h 589414"/>
                  <a:gd name="connsiteX32" fmla="*/ 556455 w 593106"/>
                  <a:gd name="connsiteY32" fmla="*/ 441247 h 589414"/>
                  <a:gd name="connsiteX33" fmla="*/ 504785 w 593106"/>
                  <a:gd name="connsiteY33" fmla="*/ 459310 h 589414"/>
                  <a:gd name="connsiteX34" fmla="*/ 497895 w 593106"/>
                  <a:gd name="connsiteY34" fmla="*/ 457590 h 589414"/>
                  <a:gd name="connsiteX35" fmla="*/ 468615 w 593106"/>
                  <a:gd name="connsiteY35" fmla="*/ 416303 h 589414"/>
                  <a:gd name="connsiteX36" fmla="*/ 471199 w 593106"/>
                  <a:gd name="connsiteY36" fmla="*/ 338891 h 589414"/>
                  <a:gd name="connsiteX37" fmla="*/ 503923 w 593106"/>
                  <a:gd name="connsiteY37" fmla="*/ 304486 h 589414"/>
                  <a:gd name="connsiteX38" fmla="*/ 334297 w 593106"/>
                  <a:gd name="connsiteY38" fmla="*/ 304486 h 589414"/>
                  <a:gd name="connsiteX39" fmla="*/ 400585 w 593106"/>
                  <a:gd name="connsiteY39" fmla="*/ 304486 h 589414"/>
                  <a:gd name="connsiteX40" fmla="*/ 436742 w 593106"/>
                  <a:gd name="connsiteY40" fmla="*/ 338887 h 589414"/>
                  <a:gd name="connsiteX41" fmla="*/ 434159 w 593106"/>
                  <a:gd name="connsiteY41" fmla="*/ 410269 h 589414"/>
                  <a:gd name="connsiteX42" fmla="*/ 396280 w 593106"/>
                  <a:gd name="connsiteY42" fmla="*/ 440370 h 589414"/>
                  <a:gd name="connsiteX43" fmla="*/ 334297 w 593106"/>
                  <a:gd name="connsiteY43" fmla="*/ 436070 h 589414"/>
                  <a:gd name="connsiteX44" fmla="*/ 299861 w 593106"/>
                  <a:gd name="connsiteY44" fmla="*/ 400809 h 589414"/>
                  <a:gd name="connsiteX45" fmla="*/ 299861 w 593106"/>
                  <a:gd name="connsiteY45" fmla="*/ 338887 h 589414"/>
                  <a:gd name="connsiteX46" fmla="*/ 334297 w 593106"/>
                  <a:gd name="connsiteY46" fmla="*/ 304486 h 589414"/>
                  <a:gd name="connsiteX47" fmla="*/ 175089 w 593106"/>
                  <a:gd name="connsiteY47" fmla="*/ 304486 h 589414"/>
                  <a:gd name="connsiteX48" fmla="*/ 231033 w 593106"/>
                  <a:gd name="connsiteY48" fmla="*/ 304486 h 589414"/>
                  <a:gd name="connsiteX49" fmla="*/ 265460 w 593106"/>
                  <a:gd name="connsiteY49" fmla="*/ 338895 h 589414"/>
                  <a:gd name="connsiteX50" fmla="*/ 265460 w 593106"/>
                  <a:gd name="connsiteY50" fmla="*/ 400830 h 589414"/>
                  <a:gd name="connsiteX51" fmla="*/ 231033 w 593106"/>
                  <a:gd name="connsiteY51" fmla="*/ 436099 h 589414"/>
                  <a:gd name="connsiteX52" fmla="*/ 179393 w 593106"/>
                  <a:gd name="connsiteY52" fmla="*/ 439540 h 589414"/>
                  <a:gd name="connsiteX53" fmla="*/ 141523 w 593106"/>
                  <a:gd name="connsiteY53" fmla="*/ 409433 h 589414"/>
                  <a:gd name="connsiteX54" fmla="*/ 138941 w 593106"/>
                  <a:gd name="connsiteY54" fmla="*/ 338895 h 589414"/>
                  <a:gd name="connsiteX55" fmla="*/ 175089 w 593106"/>
                  <a:gd name="connsiteY55" fmla="*/ 304486 h 589414"/>
                  <a:gd name="connsiteX56" fmla="*/ 31285 w 593106"/>
                  <a:gd name="connsiteY56" fmla="*/ 304486 h 589414"/>
                  <a:gd name="connsiteX57" fmla="*/ 72605 w 593106"/>
                  <a:gd name="connsiteY57" fmla="*/ 304486 h 589414"/>
                  <a:gd name="connsiteX58" fmla="*/ 105316 w 593106"/>
                  <a:gd name="connsiteY58" fmla="*/ 338895 h 589414"/>
                  <a:gd name="connsiteX59" fmla="*/ 107898 w 593106"/>
                  <a:gd name="connsiteY59" fmla="*/ 414595 h 589414"/>
                  <a:gd name="connsiteX60" fmla="*/ 82074 w 593106"/>
                  <a:gd name="connsiteY60" fmla="*/ 455887 h 589414"/>
                  <a:gd name="connsiteX61" fmla="*/ 33868 w 593106"/>
                  <a:gd name="connsiteY61" fmla="*/ 436101 h 589414"/>
                  <a:gd name="connsiteX62" fmla="*/ 296 w 593106"/>
                  <a:gd name="connsiteY62" fmla="*/ 338895 h 589414"/>
                  <a:gd name="connsiteX63" fmla="*/ 31285 w 593106"/>
                  <a:gd name="connsiteY63" fmla="*/ 304486 h 589414"/>
                  <a:gd name="connsiteX64" fmla="*/ 220702 w 593106"/>
                  <a:gd name="connsiteY64" fmla="*/ 131682 h 589414"/>
                  <a:gd name="connsiteX65" fmla="*/ 231031 w 593106"/>
                  <a:gd name="connsiteY65" fmla="*/ 132542 h 589414"/>
                  <a:gd name="connsiteX66" fmla="*/ 265461 w 593106"/>
                  <a:gd name="connsiteY66" fmla="*/ 167787 h 589414"/>
                  <a:gd name="connsiteX67" fmla="*/ 265461 w 593106"/>
                  <a:gd name="connsiteY67" fmla="*/ 235699 h 589414"/>
                  <a:gd name="connsiteX68" fmla="*/ 231031 w 593106"/>
                  <a:gd name="connsiteY68" fmla="*/ 270085 h 589414"/>
                  <a:gd name="connsiteX69" fmla="*/ 178525 w 593106"/>
                  <a:gd name="connsiteY69" fmla="*/ 270085 h 589414"/>
                  <a:gd name="connsiteX70" fmla="*/ 150121 w 593106"/>
                  <a:gd name="connsiteY70" fmla="*/ 236559 h 589414"/>
                  <a:gd name="connsiteX71" fmla="*/ 172500 w 593106"/>
                  <a:gd name="connsiteY71" fmla="*/ 160910 h 589414"/>
                  <a:gd name="connsiteX72" fmla="*/ 220702 w 593106"/>
                  <a:gd name="connsiteY72" fmla="*/ 131682 h 589414"/>
                  <a:gd name="connsiteX73" fmla="*/ 353254 w 593106"/>
                  <a:gd name="connsiteY73" fmla="*/ 130853 h 589414"/>
                  <a:gd name="connsiteX74" fmla="*/ 401479 w 593106"/>
                  <a:gd name="connsiteY74" fmla="*/ 160075 h 589414"/>
                  <a:gd name="connsiteX75" fmla="*/ 424731 w 593106"/>
                  <a:gd name="connsiteY75" fmla="*/ 236566 h 589414"/>
                  <a:gd name="connsiteX76" fmla="*/ 396312 w 593106"/>
                  <a:gd name="connsiteY76" fmla="*/ 270085 h 589414"/>
                  <a:gd name="connsiteX77" fmla="*/ 334308 w 593106"/>
                  <a:gd name="connsiteY77" fmla="*/ 270085 h 589414"/>
                  <a:gd name="connsiteX78" fmla="*/ 299861 w 593106"/>
                  <a:gd name="connsiteY78" fmla="*/ 235707 h 589414"/>
                  <a:gd name="connsiteX79" fmla="*/ 299861 w 593106"/>
                  <a:gd name="connsiteY79" fmla="*/ 167810 h 589414"/>
                  <a:gd name="connsiteX80" fmla="*/ 334308 w 593106"/>
                  <a:gd name="connsiteY80" fmla="*/ 132572 h 589414"/>
                  <a:gd name="connsiteX81" fmla="*/ 353254 w 593106"/>
                  <a:gd name="connsiteY81" fmla="*/ 130853 h 589414"/>
                  <a:gd name="connsiteX82" fmla="*/ 95050 w 593106"/>
                  <a:gd name="connsiteY82" fmla="*/ 115364 h 589414"/>
                  <a:gd name="connsiteX83" fmla="*/ 118283 w 593106"/>
                  <a:gd name="connsiteY83" fmla="*/ 120521 h 589414"/>
                  <a:gd name="connsiteX84" fmla="*/ 138933 w 593106"/>
                  <a:gd name="connsiteY84" fmla="*/ 157482 h 589414"/>
                  <a:gd name="connsiteX85" fmla="*/ 116562 w 593106"/>
                  <a:gd name="connsiteY85" fmla="*/ 236561 h 589414"/>
                  <a:gd name="connsiteX86" fmla="*/ 76121 w 593106"/>
                  <a:gd name="connsiteY86" fmla="*/ 270084 h 589414"/>
                  <a:gd name="connsiteX87" fmla="*/ 32238 w 593106"/>
                  <a:gd name="connsiteY87" fmla="*/ 270084 h 589414"/>
                  <a:gd name="connsiteX88" fmla="*/ 2122 w 593106"/>
                  <a:gd name="connsiteY88" fmla="*/ 236561 h 589414"/>
                  <a:gd name="connsiteX89" fmla="*/ 41703 w 593106"/>
                  <a:gd name="connsiteY89" fmla="*/ 134274 h 589414"/>
                  <a:gd name="connsiteX90" fmla="*/ 95050 w 593106"/>
                  <a:gd name="connsiteY90" fmla="*/ 115364 h 589414"/>
                  <a:gd name="connsiteX91" fmla="*/ 495327 w 593106"/>
                  <a:gd name="connsiteY91" fmla="*/ 111081 h 589414"/>
                  <a:gd name="connsiteX92" fmla="*/ 548729 w 593106"/>
                  <a:gd name="connsiteY92" fmla="*/ 129130 h 589414"/>
                  <a:gd name="connsiteX93" fmla="*/ 591795 w 593106"/>
                  <a:gd name="connsiteY93" fmla="*/ 236565 h 589414"/>
                  <a:gd name="connsiteX94" fmla="*/ 561649 w 593106"/>
                  <a:gd name="connsiteY94" fmla="*/ 270085 h 589414"/>
                  <a:gd name="connsiteX95" fmla="*/ 500495 w 593106"/>
                  <a:gd name="connsiteY95" fmla="*/ 270085 h 589414"/>
                  <a:gd name="connsiteX96" fmla="*/ 460013 w 593106"/>
                  <a:gd name="connsiteY96" fmla="*/ 236565 h 589414"/>
                  <a:gd name="connsiteX97" fmla="*/ 436758 w 593106"/>
                  <a:gd name="connsiteY97" fmla="*/ 156634 h 589414"/>
                  <a:gd name="connsiteX98" fmla="*/ 457429 w 593106"/>
                  <a:gd name="connsiteY98" fmla="*/ 119676 h 589414"/>
                  <a:gd name="connsiteX99" fmla="*/ 495327 w 593106"/>
                  <a:gd name="connsiteY99" fmla="*/ 111081 h 589414"/>
                  <a:gd name="connsiteX100" fmla="*/ 258364 w 593106"/>
                  <a:gd name="connsiteY100" fmla="*/ 35758 h 589414"/>
                  <a:gd name="connsiteX101" fmla="*/ 265460 w 593106"/>
                  <a:gd name="connsiteY101" fmla="*/ 52636 h 589414"/>
                  <a:gd name="connsiteX102" fmla="*/ 265460 w 593106"/>
                  <a:gd name="connsiteY102" fmla="*/ 64677 h 589414"/>
                  <a:gd name="connsiteX103" fmla="*/ 234495 w 593106"/>
                  <a:gd name="connsiteY103" fmla="*/ 98218 h 589414"/>
                  <a:gd name="connsiteX104" fmla="*/ 223314 w 593106"/>
                  <a:gd name="connsiteY104" fmla="*/ 67257 h 589414"/>
                  <a:gd name="connsiteX105" fmla="*/ 242237 w 593106"/>
                  <a:gd name="connsiteY105" fmla="*/ 44036 h 589414"/>
                  <a:gd name="connsiteX106" fmla="*/ 258364 w 593106"/>
                  <a:gd name="connsiteY106" fmla="*/ 35758 h 589414"/>
                  <a:gd name="connsiteX107" fmla="*/ 307077 w 593106"/>
                  <a:gd name="connsiteY107" fmla="*/ 24998 h 589414"/>
                  <a:gd name="connsiteX108" fmla="*/ 323985 w 593106"/>
                  <a:gd name="connsiteY108" fmla="*/ 32847 h 589414"/>
                  <a:gd name="connsiteX109" fmla="*/ 350693 w 593106"/>
                  <a:gd name="connsiteY109" fmla="*/ 67253 h 589414"/>
                  <a:gd name="connsiteX110" fmla="*/ 335185 w 593106"/>
                  <a:gd name="connsiteY110" fmla="*/ 97358 h 589414"/>
                  <a:gd name="connsiteX111" fmla="*/ 334323 w 593106"/>
                  <a:gd name="connsiteY111" fmla="*/ 98218 h 589414"/>
                  <a:gd name="connsiteX112" fmla="*/ 299861 w 593106"/>
                  <a:gd name="connsiteY112" fmla="*/ 64672 h 589414"/>
                  <a:gd name="connsiteX113" fmla="*/ 299861 w 593106"/>
                  <a:gd name="connsiteY113" fmla="*/ 42309 h 589414"/>
                  <a:gd name="connsiteX114" fmla="*/ 307077 w 593106"/>
                  <a:gd name="connsiteY114" fmla="*/ 24998 h 589414"/>
                  <a:gd name="connsiteX115" fmla="*/ 204359 w 593106"/>
                  <a:gd name="connsiteY115" fmla="*/ 7108 h 589414"/>
                  <a:gd name="connsiteX116" fmla="*/ 215552 w 593106"/>
                  <a:gd name="connsiteY116" fmla="*/ 24292 h 589414"/>
                  <a:gd name="connsiteX117" fmla="*/ 186279 w 593106"/>
                  <a:gd name="connsiteY117" fmla="*/ 63815 h 589414"/>
                  <a:gd name="connsiteX118" fmla="*/ 134621 w 593106"/>
                  <a:gd name="connsiteY118" fmla="*/ 88732 h 589414"/>
                  <a:gd name="connsiteX119" fmla="*/ 120846 w 593106"/>
                  <a:gd name="connsiteY119" fmla="*/ 86155 h 589414"/>
                  <a:gd name="connsiteX120" fmla="*/ 113097 w 593106"/>
                  <a:gd name="connsiteY120" fmla="*/ 55223 h 589414"/>
                  <a:gd name="connsiteX121" fmla="*/ 204359 w 593106"/>
                  <a:gd name="connsiteY121" fmla="*/ 7108 h 589414"/>
                  <a:gd name="connsiteX122" fmla="*/ 368806 w 593106"/>
                  <a:gd name="connsiteY122" fmla="*/ 1108 h 589414"/>
                  <a:gd name="connsiteX123" fmla="*/ 475572 w 593106"/>
                  <a:gd name="connsiteY123" fmla="*/ 51810 h 589414"/>
                  <a:gd name="connsiteX124" fmla="*/ 468684 w 593106"/>
                  <a:gd name="connsiteY124" fmla="*/ 81887 h 589414"/>
                  <a:gd name="connsiteX125" fmla="*/ 441131 w 593106"/>
                  <a:gd name="connsiteY125" fmla="*/ 87043 h 589414"/>
                  <a:gd name="connsiteX126" fmla="*/ 389471 w 593106"/>
                  <a:gd name="connsiteY126" fmla="*/ 62981 h 589414"/>
                  <a:gd name="connsiteX127" fmla="*/ 358474 w 593106"/>
                  <a:gd name="connsiteY127" fmla="*/ 20013 h 589414"/>
                  <a:gd name="connsiteX128" fmla="*/ 368806 w 593106"/>
                  <a:gd name="connsiteY128" fmla="*/ 1108 h 589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593106" h="589414">
                    <a:moveTo>
                      <a:pt x="486711" y="490288"/>
                    </a:moveTo>
                    <a:cubicBezTo>
                      <a:pt x="502197" y="494583"/>
                      <a:pt x="503918" y="509185"/>
                      <a:pt x="489292" y="522070"/>
                    </a:cubicBezTo>
                    <a:cubicBezTo>
                      <a:pt x="483270" y="526365"/>
                      <a:pt x="477248" y="530660"/>
                      <a:pt x="472086" y="534955"/>
                    </a:cubicBezTo>
                    <a:cubicBezTo>
                      <a:pt x="456600" y="546121"/>
                      <a:pt x="447136" y="538391"/>
                      <a:pt x="451438" y="520352"/>
                    </a:cubicBezTo>
                    <a:cubicBezTo>
                      <a:pt x="451438" y="519493"/>
                      <a:pt x="451438" y="518634"/>
                      <a:pt x="451438" y="517775"/>
                    </a:cubicBezTo>
                    <a:cubicBezTo>
                      <a:pt x="455739" y="499737"/>
                      <a:pt x="471225" y="486852"/>
                      <a:pt x="486711" y="490288"/>
                    </a:cubicBezTo>
                    <a:close/>
                    <a:moveTo>
                      <a:pt x="96792" y="487634"/>
                    </a:moveTo>
                    <a:cubicBezTo>
                      <a:pt x="107971" y="485056"/>
                      <a:pt x="120010" y="496224"/>
                      <a:pt x="123450" y="511688"/>
                    </a:cubicBezTo>
                    <a:cubicBezTo>
                      <a:pt x="126890" y="528011"/>
                      <a:pt x="117431" y="532306"/>
                      <a:pt x="102811" y="520279"/>
                    </a:cubicBezTo>
                    <a:cubicBezTo>
                      <a:pt x="101951" y="519420"/>
                      <a:pt x="101091" y="518561"/>
                      <a:pt x="100231" y="517702"/>
                    </a:cubicBezTo>
                    <a:cubicBezTo>
                      <a:pt x="85612" y="505674"/>
                      <a:pt x="84752" y="491070"/>
                      <a:pt x="96792" y="487634"/>
                    </a:cubicBezTo>
                    <a:close/>
                    <a:moveTo>
                      <a:pt x="334303" y="470443"/>
                    </a:moveTo>
                    <a:cubicBezTo>
                      <a:pt x="354107" y="471303"/>
                      <a:pt x="373050" y="473024"/>
                      <a:pt x="390271" y="474744"/>
                    </a:cubicBezTo>
                    <a:cubicBezTo>
                      <a:pt x="409214" y="476464"/>
                      <a:pt x="422130" y="493665"/>
                      <a:pt x="417825" y="512587"/>
                    </a:cubicBezTo>
                    <a:cubicBezTo>
                      <a:pt x="415242" y="521187"/>
                      <a:pt x="413520" y="530648"/>
                      <a:pt x="410936" y="539249"/>
                    </a:cubicBezTo>
                    <a:cubicBezTo>
                      <a:pt x="405770" y="558170"/>
                      <a:pt x="386827" y="577952"/>
                      <a:pt x="368745" y="582252"/>
                    </a:cubicBezTo>
                    <a:cubicBezTo>
                      <a:pt x="357551" y="585693"/>
                      <a:pt x="345497" y="587413"/>
                      <a:pt x="334303" y="589133"/>
                    </a:cubicBezTo>
                    <a:cubicBezTo>
                      <a:pt x="315360" y="591713"/>
                      <a:pt x="299861" y="576232"/>
                      <a:pt x="299861" y="556450"/>
                    </a:cubicBezTo>
                    <a:lnTo>
                      <a:pt x="299861" y="503986"/>
                    </a:lnTo>
                    <a:cubicBezTo>
                      <a:pt x="299861" y="485065"/>
                      <a:pt x="315360" y="469583"/>
                      <a:pt x="334303" y="470443"/>
                    </a:cubicBezTo>
                    <a:close/>
                    <a:moveTo>
                      <a:pt x="231018" y="470443"/>
                    </a:moveTo>
                    <a:cubicBezTo>
                      <a:pt x="249962" y="469583"/>
                      <a:pt x="265461" y="485063"/>
                      <a:pt x="265461" y="503982"/>
                    </a:cubicBezTo>
                    <a:lnTo>
                      <a:pt x="265461" y="555580"/>
                    </a:lnTo>
                    <a:cubicBezTo>
                      <a:pt x="265461" y="574500"/>
                      <a:pt x="249962" y="588259"/>
                      <a:pt x="231018" y="583959"/>
                    </a:cubicBezTo>
                    <a:cubicBezTo>
                      <a:pt x="222408" y="582239"/>
                      <a:pt x="212936" y="579660"/>
                      <a:pt x="204325" y="577080"/>
                    </a:cubicBezTo>
                    <a:cubicBezTo>
                      <a:pt x="186243" y="571060"/>
                      <a:pt x="168160" y="549561"/>
                      <a:pt x="162994" y="531501"/>
                    </a:cubicBezTo>
                    <a:cubicBezTo>
                      <a:pt x="161272" y="524621"/>
                      <a:pt x="159550" y="517742"/>
                      <a:pt x="158688" y="510862"/>
                    </a:cubicBezTo>
                    <a:cubicBezTo>
                      <a:pt x="154383" y="492802"/>
                      <a:pt x="166438" y="475603"/>
                      <a:pt x="185382" y="473883"/>
                    </a:cubicBezTo>
                    <a:cubicBezTo>
                      <a:pt x="199159" y="472163"/>
                      <a:pt x="214658" y="471303"/>
                      <a:pt x="231018" y="470443"/>
                    </a:cubicBezTo>
                    <a:close/>
                    <a:moveTo>
                      <a:pt x="503923" y="304486"/>
                    </a:moveTo>
                    <a:lnTo>
                      <a:pt x="561622" y="304486"/>
                    </a:lnTo>
                    <a:cubicBezTo>
                      <a:pt x="580568" y="304486"/>
                      <a:pt x="596069" y="319968"/>
                      <a:pt x="592624" y="338891"/>
                    </a:cubicBezTo>
                    <a:cubicBezTo>
                      <a:pt x="587457" y="375877"/>
                      <a:pt x="574540" y="410282"/>
                      <a:pt x="556455" y="441247"/>
                    </a:cubicBezTo>
                    <a:cubicBezTo>
                      <a:pt x="546982" y="457590"/>
                      <a:pt x="523730" y="464471"/>
                      <a:pt x="504785" y="459310"/>
                    </a:cubicBezTo>
                    <a:cubicBezTo>
                      <a:pt x="503062" y="459310"/>
                      <a:pt x="500479" y="458450"/>
                      <a:pt x="497895" y="457590"/>
                    </a:cubicBezTo>
                    <a:cubicBezTo>
                      <a:pt x="479811" y="453289"/>
                      <a:pt x="466893" y="435226"/>
                      <a:pt x="468615" y="416303"/>
                    </a:cubicBezTo>
                    <a:cubicBezTo>
                      <a:pt x="471199" y="388779"/>
                      <a:pt x="472060" y="363835"/>
                      <a:pt x="471199" y="338891"/>
                    </a:cubicBezTo>
                    <a:cubicBezTo>
                      <a:pt x="471199" y="319968"/>
                      <a:pt x="484978" y="304486"/>
                      <a:pt x="503923" y="304486"/>
                    </a:cubicBezTo>
                    <a:close/>
                    <a:moveTo>
                      <a:pt x="334297" y="304486"/>
                    </a:moveTo>
                    <a:lnTo>
                      <a:pt x="400585" y="304486"/>
                    </a:lnTo>
                    <a:cubicBezTo>
                      <a:pt x="419524" y="304486"/>
                      <a:pt x="436742" y="319966"/>
                      <a:pt x="436742" y="338887"/>
                    </a:cubicBezTo>
                    <a:cubicBezTo>
                      <a:pt x="437603" y="362107"/>
                      <a:pt x="436742" y="385328"/>
                      <a:pt x="434159" y="410269"/>
                    </a:cubicBezTo>
                    <a:cubicBezTo>
                      <a:pt x="432438" y="429189"/>
                      <a:pt x="415220" y="442090"/>
                      <a:pt x="396280" y="440370"/>
                    </a:cubicBezTo>
                    <a:cubicBezTo>
                      <a:pt x="377341" y="438650"/>
                      <a:pt x="356680" y="436930"/>
                      <a:pt x="334297" y="436070"/>
                    </a:cubicBezTo>
                    <a:cubicBezTo>
                      <a:pt x="315357" y="435210"/>
                      <a:pt x="299861" y="419729"/>
                      <a:pt x="299861" y="400809"/>
                    </a:cubicBezTo>
                    <a:lnTo>
                      <a:pt x="299861" y="338887"/>
                    </a:lnTo>
                    <a:cubicBezTo>
                      <a:pt x="299861" y="319966"/>
                      <a:pt x="315357" y="304486"/>
                      <a:pt x="334297" y="304486"/>
                    </a:cubicBezTo>
                    <a:close/>
                    <a:moveTo>
                      <a:pt x="175089" y="304486"/>
                    </a:moveTo>
                    <a:lnTo>
                      <a:pt x="231033" y="304486"/>
                    </a:lnTo>
                    <a:cubicBezTo>
                      <a:pt x="249968" y="304486"/>
                      <a:pt x="265460" y="319970"/>
                      <a:pt x="265460" y="338895"/>
                    </a:cubicBezTo>
                    <a:lnTo>
                      <a:pt x="265460" y="400830"/>
                    </a:lnTo>
                    <a:cubicBezTo>
                      <a:pt x="265460" y="419755"/>
                      <a:pt x="249968" y="435239"/>
                      <a:pt x="231033" y="436099"/>
                    </a:cubicBezTo>
                    <a:cubicBezTo>
                      <a:pt x="212098" y="436960"/>
                      <a:pt x="195745" y="437820"/>
                      <a:pt x="179393" y="439540"/>
                    </a:cubicBezTo>
                    <a:cubicBezTo>
                      <a:pt x="160458" y="441261"/>
                      <a:pt x="143244" y="428357"/>
                      <a:pt x="141523" y="409433"/>
                    </a:cubicBezTo>
                    <a:cubicBezTo>
                      <a:pt x="138941" y="384486"/>
                      <a:pt x="138080" y="361260"/>
                      <a:pt x="138941" y="338895"/>
                    </a:cubicBezTo>
                    <a:cubicBezTo>
                      <a:pt x="138941" y="319970"/>
                      <a:pt x="156154" y="304486"/>
                      <a:pt x="175089" y="304486"/>
                    </a:cubicBezTo>
                    <a:close/>
                    <a:moveTo>
                      <a:pt x="31285" y="304486"/>
                    </a:moveTo>
                    <a:lnTo>
                      <a:pt x="72605" y="304486"/>
                    </a:lnTo>
                    <a:cubicBezTo>
                      <a:pt x="91543" y="304486"/>
                      <a:pt x="105316" y="319970"/>
                      <a:pt x="105316" y="338895"/>
                    </a:cubicBezTo>
                    <a:cubicBezTo>
                      <a:pt x="104455" y="362982"/>
                      <a:pt x="105316" y="388788"/>
                      <a:pt x="107898" y="414595"/>
                    </a:cubicBezTo>
                    <a:cubicBezTo>
                      <a:pt x="109620" y="433521"/>
                      <a:pt x="98429" y="451585"/>
                      <a:pt x="82074" y="455887"/>
                    </a:cubicBezTo>
                    <a:cubicBezTo>
                      <a:pt x="65718" y="460188"/>
                      <a:pt x="43337" y="453306"/>
                      <a:pt x="33868" y="436101"/>
                    </a:cubicBezTo>
                    <a:cubicBezTo>
                      <a:pt x="17512" y="406853"/>
                      <a:pt x="6321" y="374165"/>
                      <a:pt x="296" y="338895"/>
                    </a:cubicBezTo>
                    <a:cubicBezTo>
                      <a:pt x="-2287" y="319970"/>
                      <a:pt x="12347" y="304486"/>
                      <a:pt x="31285" y="304486"/>
                    </a:cubicBezTo>
                    <a:close/>
                    <a:moveTo>
                      <a:pt x="220702" y="131682"/>
                    </a:moveTo>
                    <a:cubicBezTo>
                      <a:pt x="224145" y="131682"/>
                      <a:pt x="227588" y="131682"/>
                      <a:pt x="231031" y="132542"/>
                    </a:cubicBezTo>
                    <a:cubicBezTo>
                      <a:pt x="249968" y="132542"/>
                      <a:pt x="265461" y="148016"/>
                      <a:pt x="265461" y="167787"/>
                    </a:cubicBezTo>
                    <a:lnTo>
                      <a:pt x="265461" y="235699"/>
                    </a:lnTo>
                    <a:cubicBezTo>
                      <a:pt x="265461" y="255471"/>
                      <a:pt x="249968" y="270085"/>
                      <a:pt x="231031" y="270085"/>
                    </a:cubicBezTo>
                    <a:lnTo>
                      <a:pt x="178525" y="270085"/>
                    </a:lnTo>
                    <a:cubicBezTo>
                      <a:pt x="159589" y="270085"/>
                      <a:pt x="145817" y="255471"/>
                      <a:pt x="150121" y="236559"/>
                    </a:cubicBezTo>
                    <a:cubicBezTo>
                      <a:pt x="156146" y="209050"/>
                      <a:pt x="163893" y="183261"/>
                      <a:pt x="172500" y="160910"/>
                    </a:cubicBezTo>
                    <a:cubicBezTo>
                      <a:pt x="179386" y="142858"/>
                      <a:pt x="201766" y="130823"/>
                      <a:pt x="220702" y="131682"/>
                    </a:cubicBezTo>
                    <a:close/>
                    <a:moveTo>
                      <a:pt x="353254" y="130853"/>
                    </a:moveTo>
                    <a:cubicBezTo>
                      <a:pt x="372200" y="129994"/>
                      <a:pt x="394590" y="142886"/>
                      <a:pt x="401479" y="160075"/>
                    </a:cubicBezTo>
                    <a:cubicBezTo>
                      <a:pt x="410952" y="183280"/>
                      <a:pt x="418703" y="208204"/>
                      <a:pt x="424731" y="236566"/>
                    </a:cubicBezTo>
                    <a:cubicBezTo>
                      <a:pt x="429037" y="255474"/>
                      <a:pt x="416119" y="270085"/>
                      <a:pt x="396312" y="270085"/>
                    </a:cubicBezTo>
                    <a:lnTo>
                      <a:pt x="334308" y="270085"/>
                    </a:lnTo>
                    <a:cubicBezTo>
                      <a:pt x="315362" y="270085"/>
                      <a:pt x="299861" y="255474"/>
                      <a:pt x="299861" y="235707"/>
                    </a:cubicBezTo>
                    <a:lnTo>
                      <a:pt x="299861" y="167810"/>
                    </a:lnTo>
                    <a:cubicBezTo>
                      <a:pt x="299861" y="148902"/>
                      <a:pt x="315362" y="132572"/>
                      <a:pt x="334308" y="132572"/>
                    </a:cubicBezTo>
                    <a:cubicBezTo>
                      <a:pt x="340336" y="131713"/>
                      <a:pt x="347226" y="131713"/>
                      <a:pt x="353254" y="130853"/>
                    </a:cubicBezTo>
                    <a:close/>
                    <a:moveTo>
                      <a:pt x="95050" y="115364"/>
                    </a:moveTo>
                    <a:cubicBezTo>
                      <a:pt x="101934" y="117083"/>
                      <a:pt x="109678" y="118802"/>
                      <a:pt x="118283" y="120521"/>
                    </a:cubicBezTo>
                    <a:cubicBezTo>
                      <a:pt x="137213" y="123959"/>
                      <a:pt x="145817" y="139431"/>
                      <a:pt x="138933" y="157482"/>
                    </a:cubicBezTo>
                    <a:cubicBezTo>
                      <a:pt x="130329" y="181549"/>
                      <a:pt x="122585" y="208196"/>
                      <a:pt x="116562" y="236561"/>
                    </a:cubicBezTo>
                    <a:cubicBezTo>
                      <a:pt x="112260" y="255471"/>
                      <a:pt x="95050" y="270084"/>
                      <a:pt x="76121" y="270084"/>
                    </a:cubicBezTo>
                    <a:lnTo>
                      <a:pt x="32238" y="270084"/>
                    </a:lnTo>
                    <a:cubicBezTo>
                      <a:pt x="13308" y="270084"/>
                      <a:pt x="-1320" y="255471"/>
                      <a:pt x="2122" y="236561"/>
                    </a:cubicBezTo>
                    <a:cubicBezTo>
                      <a:pt x="9005" y="199600"/>
                      <a:pt x="22773" y="165218"/>
                      <a:pt x="41703" y="134274"/>
                    </a:cubicBezTo>
                    <a:cubicBezTo>
                      <a:pt x="52028" y="117942"/>
                      <a:pt x="76121" y="111066"/>
                      <a:pt x="95050" y="115364"/>
                    </a:cubicBezTo>
                    <a:close/>
                    <a:moveTo>
                      <a:pt x="495327" y="111081"/>
                    </a:moveTo>
                    <a:cubicBezTo>
                      <a:pt x="514276" y="106784"/>
                      <a:pt x="538393" y="113660"/>
                      <a:pt x="548729" y="129130"/>
                    </a:cubicBezTo>
                    <a:cubicBezTo>
                      <a:pt x="569401" y="161790"/>
                      <a:pt x="584043" y="197889"/>
                      <a:pt x="591795" y="236565"/>
                    </a:cubicBezTo>
                    <a:cubicBezTo>
                      <a:pt x="595240" y="255474"/>
                      <a:pt x="580598" y="270085"/>
                      <a:pt x="561649" y="270085"/>
                    </a:cubicBezTo>
                    <a:lnTo>
                      <a:pt x="500495" y="270085"/>
                    </a:lnTo>
                    <a:cubicBezTo>
                      <a:pt x="481546" y="270085"/>
                      <a:pt x="463458" y="255474"/>
                      <a:pt x="460013" y="236565"/>
                    </a:cubicBezTo>
                    <a:cubicBezTo>
                      <a:pt x="453984" y="207343"/>
                      <a:pt x="446232" y="180699"/>
                      <a:pt x="436758" y="156634"/>
                    </a:cubicBezTo>
                    <a:cubicBezTo>
                      <a:pt x="429867" y="138584"/>
                      <a:pt x="438480" y="123114"/>
                      <a:pt x="457429" y="119676"/>
                    </a:cubicBezTo>
                    <a:cubicBezTo>
                      <a:pt x="471210" y="117097"/>
                      <a:pt x="484130" y="114519"/>
                      <a:pt x="495327" y="111081"/>
                    </a:cubicBezTo>
                    <a:close/>
                    <a:moveTo>
                      <a:pt x="258364" y="35758"/>
                    </a:moveTo>
                    <a:cubicBezTo>
                      <a:pt x="262665" y="37371"/>
                      <a:pt x="265460" y="43176"/>
                      <a:pt x="265460" y="52636"/>
                    </a:cubicBezTo>
                    <a:lnTo>
                      <a:pt x="265460" y="64677"/>
                    </a:lnTo>
                    <a:cubicBezTo>
                      <a:pt x="265460" y="83597"/>
                      <a:pt x="251698" y="98218"/>
                      <a:pt x="234495" y="98218"/>
                    </a:cubicBezTo>
                    <a:cubicBezTo>
                      <a:pt x="218153" y="97358"/>
                      <a:pt x="212132" y="82737"/>
                      <a:pt x="223314" y="67257"/>
                    </a:cubicBezTo>
                    <a:cubicBezTo>
                      <a:pt x="230195" y="58657"/>
                      <a:pt x="236216" y="50916"/>
                      <a:pt x="242237" y="44036"/>
                    </a:cubicBezTo>
                    <a:cubicBezTo>
                      <a:pt x="248258" y="36726"/>
                      <a:pt x="254063" y="34146"/>
                      <a:pt x="258364" y="35758"/>
                    </a:cubicBezTo>
                    <a:close/>
                    <a:moveTo>
                      <a:pt x="307077" y="24998"/>
                    </a:moveTo>
                    <a:cubicBezTo>
                      <a:pt x="311492" y="23171"/>
                      <a:pt x="317523" y="25536"/>
                      <a:pt x="323985" y="32847"/>
                    </a:cubicBezTo>
                    <a:cubicBezTo>
                      <a:pt x="332600" y="42309"/>
                      <a:pt x="341216" y="53490"/>
                      <a:pt x="350693" y="67253"/>
                    </a:cubicBezTo>
                    <a:cubicBezTo>
                      <a:pt x="361893" y="82735"/>
                      <a:pt x="354139" y="97358"/>
                      <a:pt x="335185" y="97358"/>
                    </a:cubicBezTo>
                    <a:cubicBezTo>
                      <a:pt x="335185" y="97358"/>
                      <a:pt x="334323" y="97358"/>
                      <a:pt x="334323" y="98218"/>
                    </a:cubicBezTo>
                    <a:cubicBezTo>
                      <a:pt x="315369" y="98218"/>
                      <a:pt x="299861" y="83595"/>
                      <a:pt x="299861" y="64672"/>
                    </a:cubicBezTo>
                    <a:lnTo>
                      <a:pt x="299861" y="42309"/>
                    </a:lnTo>
                    <a:cubicBezTo>
                      <a:pt x="299861" y="32847"/>
                      <a:pt x="302661" y="26826"/>
                      <a:pt x="307077" y="24998"/>
                    </a:cubicBezTo>
                    <a:close/>
                    <a:moveTo>
                      <a:pt x="204359" y="7108"/>
                    </a:moveTo>
                    <a:cubicBezTo>
                      <a:pt x="222439" y="1094"/>
                      <a:pt x="227605" y="8827"/>
                      <a:pt x="215552" y="24292"/>
                    </a:cubicBezTo>
                    <a:cubicBezTo>
                      <a:pt x="206081" y="35462"/>
                      <a:pt x="195750" y="48350"/>
                      <a:pt x="186279" y="63815"/>
                    </a:cubicBezTo>
                    <a:cubicBezTo>
                      <a:pt x="175947" y="79281"/>
                      <a:pt x="153563" y="91310"/>
                      <a:pt x="134621" y="88732"/>
                    </a:cubicBezTo>
                    <a:cubicBezTo>
                      <a:pt x="129456" y="87873"/>
                      <a:pt x="125151" y="87014"/>
                      <a:pt x="120846" y="86155"/>
                    </a:cubicBezTo>
                    <a:cubicBezTo>
                      <a:pt x="101905" y="81859"/>
                      <a:pt x="97600" y="67252"/>
                      <a:pt x="113097" y="55223"/>
                    </a:cubicBezTo>
                    <a:cubicBezTo>
                      <a:pt x="139787" y="33743"/>
                      <a:pt x="170782" y="17419"/>
                      <a:pt x="204359" y="7108"/>
                    </a:cubicBezTo>
                    <a:close/>
                    <a:moveTo>
                      <a:pt x="368806" y="1108"/>
                    </a:moveTo>
                    <a:cubicBezTo>
                      <a:pt x="408413" y="10560"/>
                      <a:pt x="444575" y="28607"/>
                      <a:pt x="475572" y="51810"/>
                    </a:cubicBezTo>
                    <a:cubicBezTo>
                      <a:pt x="491070" y="62981"/>
                      <a:pt x="487626" y="78450"/>
                      <a:pt x="468684" y="81887"/>
                    </a:cubicBezTo>
                    <a:cubicBezTo>
                      <a:pt x="460074" y="83606"/>
                      <a:pt x="451463" y="85325"/>
                      <a:pt x="441131" y="87043"/>
                    </a:cubicBezTo>
                    <a:cubicBezTo>
                      <a:pt x="422189" y="90481"/>
                      <a:pt x="399803" y="78450"/>
                      <a:pt x="389471" y="62981"/>
                    </a:cubicBezTo>
                    <a:cubicBezTo>
                      <a:pt x="379138" y="46654"/>
                      <a:pt x="367945" y="32044"/>
                      <a:pt x="358474" y="20013"/>
                    </a:cubicBezTo>
                    <a:cubicBezTo>
                      <a:pt x="346420" y="5404"/>
                      <a:pt x="350725" y="-3189"/>
                      <a:pt x="368806" y="1108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2549131" y="2540699"/>
              <a:ext cx="8576164" cy="101566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0" marR="0" lvl="0" indent="0" defTabSz="4572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        无人机体积小、造价低、自主灵活、对作战环境要求低、战场生存能力较强，在民用（电力巡检、应急救灾等）、军用（战场侦察、自毁打击等）领域均有重要应用。</a:t>
              </a:r>
              <a:endParaRPr kumimoji="0" lang="zh-CN" altLang="en-US" sz="2000" b="0" i="0" u="none" strike="noStrike" kern="1200" cap="none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34" name="俄乌战争！俄罗斯国防部展示攻击无人机在乌克兰作战视频：高空精准打击 装甲车化飞烟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395.823242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333106" y="2837829"/>
            <a:ext cx="3219414" cy="1746590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乌克兰无人机袭击俄防空导弹车队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end="19101.781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0186" y="2837829"/>
            <a:ext cx="2966093" cy="1746590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矩形 40"/>
          <p:cNvSpPr/>
          <p:nvPr/>
        </p:nvSpPr>
        <p:spPr>
          <a:xfrm>
            <a:off x="3125743" y="4689280"/>
            <a:ext cx="3634141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俄无人机精准打击乌军事装备</a:t>
            </a:r>
            <a:endParaRPr kumimoji="0" lang="zh-CN" altLang="en-US" sz="2000" b="0" i="0" u="none" strike="noStrike" kern="1200" cap="none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思源黑体 CN Regular" panose="020B0500000000000000" pitchFamily="34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116162" y="4689280"/>
            <a:ext cx="3634141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乌无人机摧毁俄防空导弹系统</a:t>
            </a:r>
            <a:endParaRPr kumimoji="0" lang="zh-CN" altLang="en-US" sz="2000" b="0" i="0" u="none" strike="noStrike" kern="1200" cap="none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思源黑体 CN Regular" panose="020B0500000000000000" pitchFamily="34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34834" y="5089390"/>
            <a:ext cx="1681707" cy="722481"/>
            <a:chOff x="2082106" y="2150357"/>
            <a:chExt cx="1657865" cy="874364"/>
          </a:xfrm>
        </p:grpSpPr>
        <p:sp>
          <p:nvSpPr>
            <p:cNvPr id="5" name="矩形 4"/>
            <p:cNvSpPr/>
            <p:nvPr/>
          </p:nvSpPr>
          <p:spPr>
            <a:xfrm>
              <a:off x="2208064" y="2202176"/>
              <a:ext cx="1405949" cy="399198"/>
            </a:xfrm>
            <a:prstGeom prst="rect">
              <a:avLst/>
            </a:prstGeom>
            <a:solidFill>
              <a:srgbClr val="3254A4"/>
            </a:solidFill>
            <a:ln>
              <a:solidFill>
                <a:srgbClr val="325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082106" y="2167897"/>
              <a:ext cx="1657865" cy="484223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攻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158307" y="2150357"/>
              <a:ext cx="1531907" cy="874364"/>
              <a:chOff x="3030397" y="1810402"/>
              <a:chExt cx="1531907" cy="874364"/>
            </a:xfrm>
          </p:grpSpPr>
          <p:cxnSp>
            <p:nvCxnSpPr>
              <p:cNvPr id="8" name="Straight Connector 170"/>
              <p:cNvCxnSpPr/>
              <p:nvPr/>
            </p:nvCxnSpPr>
            <p:spPr>
              <a:xfrm>
                <a:off x="3030397" y="2311310"/>
                <a:ext cx="1531907" cy="0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170"/>
              <p:cNvCxnSpPr/>
              <p:nvPr/>
            </p:nvCxnSpPr>
            <p:spPr>
              <a:xfrm>
                <a:off x="3030397" y="1810402"/>
                <a:ext cx="0" cy="874364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矩形 9"/>
          <p:cNvSpPr/>
          <p:nvPr/>
        </p:nvSpPr>
        <p:spPr>
          <a:xfrm>
            <a:off x="2123705" y="5467962"/>
            <a:ext cx="4620138" cy="858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2000" dirty="0">
                <a:solidFill>
                  <a:srgbClr val="002060"/>
                </a:solidFill>
              </a:rPr>
              <a:t>可快速抢占战场制空权，实现自主侦察、监视、干扰、拦截、打击。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943718" y="5089390"/>
            <a:ext cx="1681707" cy="722481"/>
            <a:chOff x="2082106" y="2150357"/>
            <a:chExt cx="1657865" cy="874364"/>
          </a:xfrm>
        </p:grpSpPr>
        <p:sp>
          <p:nvSpPr>
            <p:cNvPr id="12" name="矩形 11"/>
            <p:cNvSpPr/>
            <p:nvPr/>
          </p:nvSpPr>
          <p:spPr>
            <a:xfrm>
              <a:off x="2208064" y="2202176"/>
              <a:ext cx="1405949" cy="399198"/>
            </a:xfrm>
            <a:prstGeom prst="rect">
              <a:avLst/>
            </a:prstGeom>
            <a:solidFill>
              <a:srgbClr val="3254A4"/>
            </a:solidFill>
            <a:ln>
              <a:solidFill>
                <a:srgbClr val="325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082106" y="2167897"/>
              <a:ext cx="1657865" cy="484223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防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2158307" y="2150357"/>
              <a:ext cx="1531907" cy="874364"/>
              <a:chOff x="3030397" y="1810402"/>
              <a:chExt cx="1531907" cy="874364"/>
            </a:xfrm>
          </p:grpSpPr>
          <p:cxnSp>
            <p:nvCxnSpPr>
              <p:cNvPr id="20" name="Straight Connector 170"/>
              <p:cNvCxnSpPr/>
              <p:nvPr/>
            </p:nvCxnSpPr>
            <p:spPr>
              <a:xfrm>
                <a:off x="3030397" y="2311310"/>
                <a:ext cx="1531907" cy="0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170"/>
              <p:cNvCxnSpPr/>
              <p:nvPr/>
            </p:nvCxnSpPr>
            <p:spPr>
              <a:xfrm>
                <a:off x="3030397" y="1810402"/>
                <a:ext cx="0" cy="874364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矩形 21"/>
          <p:cNvSpPr/>
          <p:nvPr/>
        </p:nvSpPr>
        <p:spPr>
          <a:xfrm>
            <a:off x="7032589" y="5467962"/>
            <a:ext cx="4620138" cy="858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2000" dirty="0">
                <a:solidFill>
                  <a:srgbClr val="002060"/>
                </a:solidFill>
              </a:rPr>
              <a:t>软杀伤、硬杀伤手段相结合，“以机制机”实现反介入和区域拒止。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674000" y="97200"/>
            <a:ext cx="4979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二、网络空间面临安全挑战 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video>
              <p:cMediaNode vol="80000">
                <p:cTn id="3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  <p:bldLst>
      <p:bldP spid="41" grpId="0"/>
      <p:bldP spid="43" grpId="0"/>
      <p:bldP spid="10" grpId="0"/>
      <p:bldP spid="22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310257" y="1599075"/>
            <a:ext cx="9041307" cy="1021203"/>
            <a:chOff x="2822921" y="1804416"/>
            <a:chExt cx="5348805" cy="1427936"/>
          </a:xfrm>
        </p:grpSpPr>
        <p:grpSp>
          <p:nvGrpSpPr>
            <p:cNvPr id="5" name="组合 4"/>
            <p:cNvGrpSpPr/>
            <p:nvPr/>
          </p:nvGrpSpPr>
          <p:grpSpPr>
            <a:xfrm>
              <a:off x="2822921" y="1804416"/>
              <a:ext cx="5348805" cy="1427936"/>
              <a:chOff x="611213" y="2375488"/>
              <a:chExt cx="4700805" cy="2509542"/>
            </a:xfrm>
          </p:grpSpPr>
          <p:sp>
            <p:nvSpPr>
              <p:cNvPr id="7" name="圆角矩形 16"/>
              <p:cNvSpPr/>
              <p:nvPr/>
            </p:nvSpPr>
            <p:spPr>
              <a:xfrm>
                <a:off x="611213" y="2399160"/>
                <a:ext cx="4672494" cy="2485870"/>
              </a:xfrm>
              <a:prstGeom prst="roundRect">
                <a:avLst>
                  <a:gd name="adj" fmla="val 6367"/>
                </a:avLst>
              </a:prstGeom>
              <a:gradFill>
                <a:gsLst>
                  <a:gs pos="100000">
                    <a:srgbClr val="1F4E79">
                      <a:alpha val="20000"/>
                    </a:srgbClr>
                  </a:gs>
                  <a:gs pos="0">
                    <a:srgbClr val="1F4E79">
                      <a:alpha val="20000"/>
                    </a:srgbClr>
                  </a:gs>
                  <a:gs pos="51000">
                    <a:srgbClr val="ABDBFF">
                      <a:alpha val="0"/>
                    </a:srgbClr>
                  </a:gs>
                </a:gsLst>
                <a:lin ang="9600000" scaled="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" name="圆角矩形 16"/>
              <p:cNvSpPr/>
              <p:nvPr/>
            </p:nvSpPr>
            <p:spPr>
              <a:xfrm>
                <a:off x="657023" y="2375488"/>
                <a:ext cx="4654995" cy="2478287"/>
              </a:xfrm>
              <a:prstGeom prst="roundRect">
                <a:avLst>
                  <a:gd name="adj" fmla="val 6367"/>
                </a:avLst>
              </a:prstGeom>
              <a:noFill/>
              <a:ln w="28575">
                <a:gradFill>
                  <a:gsLst>
                    <a:gs pos="54000">
                      <a:schemeClr val="bg1">
                        <a:alpha val="0"/>
                      </a:schemeClr>
                    </a:gs>
                    <a:gs pos="0">
                      <a:srgbClr val="0070C0"/>
                    </a:gs>
                    <a:gs pos="100000">
                      <a:srgbClr val="0070C0"/>
                    </a:gs>
                  </a:gsLst>
                  <a:lin ang="8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2895679" y="1910262"/>
              <a:ext cx="5239668" cy="12003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buNone/>
              </a:pPr>
              <a:r>
                <a:rPr lang="zh-CN" altLang="en-US" sz="2000" dirty="0">
                  <a:solidFill>
                    <a:srgbClr val="002060"/>
                  </a:solidFill>
                </a:rPr>
                <a:t>        然而，针对无人机系统（无人机、地面站以及传输信息的通信链路）不同组成部分，无人机系统面临的安全威胁以及遭受的威胁类型也各不相同。</a:t>
              </a:r>
              <a:endParaRPr lang="zh-CN" altLang="en-US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499146" y="3154648"/>
            <a:ext cx="2768278" cy="2800912"/>
            <a:chOff x="5847452" y="2029212"/>
            <a:chExt cx="3221235" cy="3259214"/>
          </a:xfrm>
        </p:grpSpPr>
        <p:grpSp>
          <p:nvGrpSpPr>
            <p:cNvPr id="10" name="组合 9"/>
            <p:cNvGrpSpPr/>
            <p:nvPr/>
          </p:nvGrpSpPr>
          <p:grpSpPr>
            <a:xfrm>
              <a:off x="5847452" y="2029212"/>
              <a:ext cx="3221235" cy="3259214"/>
              <a:chOff x="5847452" y="2029212"/>
              <a:chExt cx="3221235" cy="3259214"/>
            </a:xfrm>
          </p:grpSpPr>
          <p:sp>
            <p:nvSpPr>
              <p:cNvPr id="12" name="新月形 11"/>
              <p:cNvSpPr/>
              <p:nvPr/>
            </p:nvSpPr>
            <p:spPr>
              <a:xfrm rot="20751297">
                <a:off x="5847452" y="2257988"/>
                <a:ext cx="1488305" cy="3022239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17000">
                    <a:srgbClr val="00B0F0">
                      <a:shade val="30000"/>
                      <a:satMod val="115000"/>
                    </a:srgbClr>
                  </a:gs>
                  <a:gs pos="56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新月形 15"/>
              <p:cNvSpPr/>
              <p:nvPr/>
            </p:nvSpPr>
            <p:spPr>
              <a:xfrm rot="4551297">
                <a:off x="6598264" y="1296467"/>
                <a:ext cx="1511119" cy="2976610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新月形 16"/>
              <p:cNvSpPr/>
              <p:nvPr/>
            </p:nvSpPr>
            <p:spPr>
              <a:xfrm rot="9951297">
                <a:off x="7580382" y="2048358"/>
                <a:ext cx="1488305" cy="3022239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27000">
                    <a:srgbClr val="FF7711"/>
                  </a:gs>
                  <a:gs pos="5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  <a:gs pos="80000">
                    <a:srgbClr val="FFC000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新月形 19"/>
              <p:cNvSpPr/>
              <p:nvPr/>
            </p:nvSpPr>
            <p:spPr>
              <a:xfrm rot="15351297">
                <a:off x="6819521" y="3044562"/>
                <a:ext cx="1511119" cy="2976610"/>
              </a:xfrm>
              <a:prstGeom prst="moon">
                <a:avLst>
                  <a:gd name="adj" fmla="val 15190"/>
                </a:avLst>
              </a:prstGeom>
              <a:gradFill flip="none" rotWithShape="1">
                <a:gsLst>
                  <a:gs pos="18000">
                    <a:srgbClr val="119707"/>
                  </a:gs>
                  <a:gs pos="67000">
                    <a:srgbClr val="8AD53F"/>
                  </a:gs>
                  <a:gs pos="100000">
                    <a:srgbClr val="BCEB6F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 flipH="1">
              <a:off x="6188254" y="2393310"/>
              <a:ext cx="2539632" cy="25310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2800" b="1" dirty="0">
                  <a:solidFill>
                    <a:srgbClr val="C00000"/>
                  </a:solidFill>
                  <a:latin typeface="+mn-lt"/>
                  <a:ea typeface="+mn-ea"/>
                </a:rPr>
                <a:t>无人机系统</a:t>
              </a:r>
              <a:endParaRPr lang="zh-CN" altLang="en-US" sz="2800" b="1" dirty="0">
                <a:solidFill>
                  <a:srgbClr val="C00000"/>
                </a:solidFill>
                <a:latin typeface="+mn-lt"/>
                <a:ea typeface="+mn-ea"/>
              </a:endParaRPr>
            </a:p>
            <a:p>
              <a:pPr algn="ctr" eaLnBrk="1" hangingPunct="1">
                <a:defRPr/>
              </a:pPr>
              <a:r>
                <a:rPr lang="zh-CN" altLang="en-US" sz="2800" b="1" dirty="0">
                  <a:solidFill>
                    <a:srgbClr val="C00000"/>
                  </a:solidFill>
                  <a:latin typeface="+mn-lt"/>
                  <a:ea typeface="+mn-ea"/>
                </a:rPr>
                <a:t>面临的安全威胁</a:t>
              </a:r>
              <a:endParaRPr lang="zh-CN" altLang="en-US" sz="2800" b="1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804040" y="2818862"/>
            <a:ext cx="2639720" cy="1736242"/>
            <a:chOff x="5596660" y="2797509"/>
            <a:chExt cx="3096191" cy="203648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925021" y="2797509"/>
              <a:ext cx="2439469" cy="1540369"/>
            </a:xfrm>
            <a:prstGeom prst="rect">
              <a:avLst/>
            </a:prstGeom>
            <a:noFill/>
            <a:ln w="38100">
              <a:gradFill>
                <a:gsLst>
                  <a:gs pos="0">
                    <a:srgbClr val="ABDBFF"/>
                  </a:gs>
                  <a:gs pos="100000">
                    <a:srgbClr val="1D476D"/>
                  </a:gs>
                </a:gsLst>
                <a:lin ang="5400000" scaled="1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矩形 18"/>
            <p:cNvSpPr/>
            <p:nvPr/>
          </p:nvSpPr>
          <p:spPr>
            <a:xfrm>
              <a:off x="5596660" y="4364692"/>
              <a:ext cx="3096191" cy="4692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algn="ctr" defTabSz="457200">
                <a:defRPr/>
              </a:pP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对飞机</a:t>
              </a:r>
              <a:r>
                <a:rPr lang="en-US" altLang="zh-CN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/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载荷的硬攻击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52040" y="2818862"/>
            <a:ext cx="2639720" cy="1736242"/>
            <a:chOff x="5596660" y="2797509"/>
            <a:chExt cx="3096191" cy="2036482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925020" y="2797509"/>
              <a:ext cx="2439471" cy="1540369"/>
            </a:xfrm>
            <a:prstGeom prst="rect">
              <a:avLst/>
            </a:prstGeom>
            <a:noFill/>
            <a:ln w="38100">
              <a:gradFill>
                <a:gsLst>
                  <a:gs pos="0">
                    <a:srgbClr val="ABDBFF"/>
                  </a:gs>
                  <a:gs pos="100000">
                    <a:srgbClr val="1D476D"/>
                  </a:gs>
                </a:gsLst>
                <a:lin ang="5400000" scaled="1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矩形 22"/>
            <p:cNvSpPr/>
            <p:nvPr/>
          </p:nvSpPr>
          <p:spPr>
            <a:xfrm>
              <a:off x="5596660" y="4364692"/>
              <a:ext cx="3096191" cy="4692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algn="ctr" defTabSz="457200">
                <a:defRPr/>
              </a:pP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对机间通信链路攻击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804040" y="4662903"/>
            <a:ext cx="2639720" cy="1736241"/>
            <a:chOff x="5596660" y="2797510"/>
            <a:chExt cx="3096191" cy="2036481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925021" y="2797510"/>
              <a:ext cx="2439468" cy="1540368"/>
            </a:xfrm>
            <a:prstGeom prst="rect">
              <a:avLst/>
            </a:prstGeom>
            <a:noFill/>
            <a:ln w="38100">
              <a:gradFill>
                <a:gsLst>
                  <a:gs pos="0">
                    <a:srgbClr val="ABDBFF"/>
                  </a:gs>
                  <a:gs pos="100000">
                    <a:srgbClr val="1D476D"/>
                  </a:gs>
                </a:gsLst>
                <a:lin ang="5400000" scaled="1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矩形 30"/>
            <p:cNvSpPr/>
            <p:nvPr/>
          </p:nvSpPr>
          <p:spPr>
            <a:xfrm>
              <a:off x="5596660" y="4364692"/>
              <a:ext cx="3096191" cy="4692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algn="ctr" defTabSz="457200">
                <a:defRPr/>
              </a:pP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 对飞控</a:t>
              </a:r>
              <a:r>
                <a:rPr lang="en-US" altLang="zh-CN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/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导航系统攻击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852040" y="4662902"/>
            <a:ext cx="2639720" cy="1736242"/>
            <a:chOff x="5596660" y="2797509"/>
            <a:chExt cx="3096191" cy="2036482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925020" y="2797509"/>
              <a:ext cx="2439471" cy="1540369"/>
            </a:xfrm>
            <a:prstGeom prst="rect">
              <a:avLst/>
            </a:prstGeom>
            <a:noFill/>
            <a:ln w="38100">
              <a:gradFill>
                <a:gsLst>
                  <a:gs pos="0">
                    <a:srgbClr val="ABDBFF"/>
                  </a:gs>
                  <a:gs pos="100000">
                    <a:srgbClr val="1D476D"/>
                  </a:gs>
                </a:gsLst>
                <a:lin ang="5400000" scaled="1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矩形 33"/>
            <p:cNvSpPr/>
            <p:nvPr/>
          </p:nvSpPr>
          <p:spPr>
            <a:xfrm>
              <a:off x="5596660" y="4364692"/>
              <a:ext cx="3096191" cy="4692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algn="ctr" defTabSz="457200">
                <a:defRPr/>
              </a:pP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对自组网系统攻击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674000" y="97200"/>
            <a:ext cx="4979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二、网络空间面临安全挑战 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944000" y="970095"/>
            <a:ext cx="3063391" cy="492443"/>
            <a:chOff x="709057" y="2645517"/>
            <a:chExt cx="3430693" cy="551487"/>
          </a:xfrm>
        </p:grpSpPr>
        <p:sp>
          <p:nvSpPr>
            <p:cNvPr id="42" name="矩形 41"/>
            <p:cNvSpPr/>
            <p:nvPr/>
          </p:nvSpPr>
          <p:spPr>
            <a:xfrm>
              <a:off x="888000" y="2645517"/>
              <a:ext cx="3251749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4.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无人机系统安全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709057" y="2662078"/>
              <a:ext cx="3430693" cy="498556"/>
              <a:chOff x="998029" y="699619"/>
              <a:chExt cx="4667902" cy="678350"/>
            </a:xfrm>
          </p:grpSpPr>
          <p:cxnSp>
            <p:nvCxnSpPr>
              <p:cNvPr id="44" name="直接连接符 43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H="1">
                <a:off x="998031" y="1331691"/>
                <a:ext cx="4667900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矩形 46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944000" y="970095"/>
            <a:ext cx="3322470" cy="492443"/>
            <a:chOff x="709057" y="2645517"/>
            <a:chExt cx="3720835" cy="551487"/>
          </a:xfrm>
        </p:grpSpPr>
        <p:sp>
          <p:nvSpPr>
            <p:cNvPr id="18" name="矩形 17"/>
            <p:cNvSpPr/>
            <p:nvPr/>
          </p:nvSpPr>
          <p:spPr>
            <a:xfrm>
              <a:off x="888000" y="2645517"/>
              <a:ext cx="3541892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5.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星链系统安全挑战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709057" y="2662078"/>
              <a:ext cx="3720835" cy="498556"/>
              <a:chOff x="998029" y="699619"/>
              <a:chExt cx="5062678" cy="678350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H="1">
                <a:off x="998031" y="1331691"/>
                <a:ext cx="5062676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矩形 27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2266576" y="2672057"/>
            <a:ext cx="5918105" cy="1173911"/>
            <a:chOff x="2994392" y="2085290"/>
            <a:chExt cx="5918105" cy="1173911"/>
          </a:xfrm>
        </p:grpSpPr>
        <p:sp>
          <p:nvSpPr>
            <p:cNvPr id="8" name="矩形 7"/>
            <p:cNvSpPr/>
            <p:nvPr/>
          </p:nvSpPr>
          <p:spPr>
            <a:xfrm>
              <a:off x="3332336" y="2085290"/>
              <a:ext cx="5580161" cy="117391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从</a:t>
              </a:r>
              <a:r>
                <a:rPr lang="en-US" altLang="zh-CN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2018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年开始执行，已发射</a:t>
              </a:r>
              <a:r>
                <a:rPr lang="en-US" altLang="zh-CN" sz="2000" dirty="0">
                  <a:solidFill>
                    <a:srgbClr val="C0000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2042</a:t>
              </a:r>
              <a:r>
                <a:rPr lang="zh-CN" altLang="en-US" sz="2000" dirty="0">
                  <a:solidFill>
                    <a:srgbClr val="C0000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颗卫星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，目前</a:t>
              </a:r>
              <a:r>
                <a:rPr lang="zh-CN" altLang="en-US" sz="2000" dirty="0">
                  <a:solidFill>
                    <a:srgbClr val="C0000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可在</a:t>
              </a:r>
              <a:r>
                <a:rPr lang="en-US" altLang="zh-CN" sz="2000" dirty="0">
                  <a:solidFill>
                    <a:srgbClr val="C0000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36</a:t>
              </a:r>
              <a:r>
                <a:rPr lang="zh-CN" altLang="en-US" sz="2000" dirty="0">
                  <a:solidFill>
                    <a:srgbClr val="C0000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个国家和地区使用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（中国、俄罗斯、伊朗、阿富汗被禁用）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。</a:t>
              </a:r>
              <a:endParaRPr lang="zh-CN" altLang="en-US" sz="20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9" name="Group 51"/>
            <p:cNvGrpSpPr/>
            <p:nvPr/>
          </p:nvGrpSpPr>
          <p:grpSpPr bwMode="auto">
            <a:xfrm>
              <a:off x="2994392" y="2163023"/>
              <a:ext cx="273210" cy="302684"/>
              <a:chOff x="2744" y="-584"/>
              <a:chExt cx="634" cy="702"/>
            </a:xfrm>
          </p:grpSpPr>
          <p:sp>
            <p:nvSpPr>
              <p:cNvPr id="10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11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12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6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17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20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21" name="组合 20"/>
          <p:cNvGrpSpPr/>
          <p:nvPr/>
        </p:nvGrpSpPr>
        <p:grpSpPr>
          <a:xfrm>
            <a:off x="2266576" y="4015197"/>
            <a:ext cx="5918105" cy="1173911"/>
            <a:chOff x="2994392" y="2962728"/>
            <a:chExt cx="5918105" cy="1173911"/>
          </a:xfrm>
        </p:grpSpPr>
        <p:sp>
          <p:nvSpPr>
            <p:cNvPr id="22" name="矩形 21"/>
            <p:cNvSpPr/>
            <p:nvPr/>
          </p:nvSpPr>
          <p:spPr>
            <a:xfrm>
              <a:off x="3332336" y="2962728"/>
              <a:ext cx="5580161" cy="117391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据英国</a:t>
              </a:r>
              <a:r>
                <a:rPr lang="en-US" altLang="zh-CN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《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金融时报</a:t>
              </a:r>
              <a:r>
                <a:rPr lang="en-US" altLang="zh-CN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》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网站报道，马斯克的</a:t>
              </a:r>
              <a:r>
                <a:rPr lang="en-US" altLang="zh-CN" sz="2000" dirty="0">
                  <a:solidFill>
                    <a:srgbClr val="C0000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Space X </a:t>
              </a:r>
              <a:r>
                <a:rPr lang="zh-CN" altLang="en-US" sz="2000" dirty="0">
                  <a:solidFill>
                    <a:srgbClr val="C0000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公司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获得了美国向乌克兰军方提供卫星互联网的资金拨款。</a:t>
              </a:r>
              <a:endParaRPr lang="zh-CN" altLang="en-US" sz="20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23" name="Group 51"/>
            <p:cNvGrpSpPr/>
            <p:nvPr/>
          </p:nvGrpSpPr>
          <p:grpSpPr bwMode="auto">
            <a:xfrm>
              <a:off x="2994392" y="3034411"/>
              <a:ext cx="273210" cy="302684"/>
              <a:chOff x="2744" y="-584"/>
              <a:chExt cx="634" cy="702"/>
            </a:xfrm>
          </p:grpSpPr>
          <p:sp>
            <p:nvSpPr>
              <p:cNvPr id="33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35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36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10000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  <a:gs pos="27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37" name="Group 55"/>
                <p:cNvGrpSpPr/>
                <p:nvPr/>
              </p:nvGrpSpPr>
              <p:grpSpPr bwMode="auto">
                <a:xfrm>
                  <a:off x="2418" y="1168"/>
                  <a:ext cx="917" cy="297"/>
                  <a:chOff x="1423" y="1842"/>
                  <a:chExt cx="916" cy="296"/>
                </a:xfrm>
              </p:grpSpPr>
              <p:sp>
                <p:nvSpPr>
                  <p:cNvPr id="38" name="Freeform 56"/>
                  <p:cNvSpPr/>
                  <p:nvPr/>
                </p:nvSpPr>
                <p:spPr bwMode="auto">
                  <a:xfrm>
                    <a:off x="1423" y="1842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40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grpSp>
        <p:nvGrpSpPr>
          <p:cNvPr id="42" name="组合 41"/>
          <p:cNvGrpSpPr/>
          <p:nvPr/>
        </p:nvGrpSpPr>
        <p:grpSpPr>
          <a:xfrm>
            <a:off x="2266576" y="1698249"/>
            <a:ext cx="5918105" cy="804579"/>
            <a:chOff x="2994392" y="1577185"/>
            <a:chExt cx="5918105" cy="804579"/>
          </a:xfrm>
        </p:grpSpPr>
        <p:sp>
          <p:nvSpPr>
            <p:cNvPr id="63" name="矩形 62"/>
            <p:cNvSpPr/>
            <p:nvPr/>
          </p:nvSpPr>
          <p:spPr>
            <a:xfrm>
              <a:off x="3332336" y="1577185"/>
              <a:ext cx="5580161" cy="80457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C0000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“星链计划”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计划发射</a:t>
              </a:r>
              <a:r>
                <a:rPr lang="en-US" altLang="zh-CN" sz="2000" dirty="0">
                  <a:solidFill>
                    <a:srgbClr val="C0000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42000</a:t>
              </a:r>
              <a:r>
                <a:rPr lang="zh-CN" altLang="en-US" sz="2000" dirty="0">
                  <a:solidFill>
                    <a:srgbClr val="C0000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颗卫星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组成星链网络，对全球提供收费的 </a:t>
              </a:r>
              <a:r>
                <a:rPr lang="en-US" altLang="zh-CN" sz="2000" dirty="0" err="1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WiFi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服务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。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2994392" y="1682776"/>
              <a:ext cx="264745" cy="302955"/>
              <a:chOff x="9653234" y="2771751"/>
              <a:chExt cx="349200" cy="399600"/>
            </a:xfrm>
          </p:grpSpPr>
          <p:grpSp>
            <p:nvGrpSpPr>
              <p:cNvPr id="65" name="Group 58"/>
              <p:cNvGrpSpPr/>
              <p:nvPr/>
            </p:nvGrpSpPr>
            <p:grpSpPr bwMode="auto">
              <a:xfrm>
                <a:off x="9653234" y="2771751"/>
                <a:ext cx="349200" cy="399600"/>
                <a:chOff x="3061" y="-879"/>
                <a:chExt cx="614" cy="702"/>
              </a:xfrm>
            </p:grpSpPr>
            <p:sp>
              <p:nvSpPr>
                <p:cNvPr id="67" name="Oval 59"/>
                <p:cNvSpPr>
                  <a:spLocks noChangeArrowheads="1"/>
                </p:cNvSpPr>
                <p:nvPr/>
              </p:nvSpPr>
              <p:spPr bwMode="auto">
                <a:xfrm>
                  <a:off x="3061" y="-380"/>
                  <a:ext cx="590" cy="2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31750" cap="rnd" algn="ctr">
                  <a:noFill/>
                  <a:prstDash val="sysDot"/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>
                    <a:solidFill>
                      <a:srgbClr val="002060"/>
                    </a:solidFill>
                  </a:endParaRPr>
                </a:p>
              </p:txBody>
            </p:sp>
            <p:grpSp>
              <p:nvGrpSpPr>
                <p:cNvPr id="68" name="Group 60"/>
                <p:cNvGrpSpPr/>
                <p:nvPr/>
              </p:nvGrpSpPr>
              <p:grpSpPr bwMode="auto">
                <a:xfrm>
                  <a:off x="3062" y="-879"/>
                  <a:ext cx="613" cy="613"/>
                  <a:chOff x="2335" y="1139"/>
                  <a:chExt cx="1089" cy="1089"/>
                </a:xfrm>
              </p:grpSpPr>
              <p:sp>
                <p:nvSpPr>
                  <p:cNvPr id="69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2335" y="1139"/>
                    <a:ext cx="1089" cy="108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70" name="Freeform 63"/>
                  <p:cNvSpPr/>
                  <p:nvPr/>
                </p:nvSpPr>
                <p:spPr bwMode="auto">
                  <a:xfrm>
                    <a:off x="2419" y="1169"/>
                    <a:ext cx="917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>
                      <a:solidFill>
                        <a:srgbClr val="002060"/>
                      </a:solidFill>
                    </a:endParaRPr>
                  </a:p>
                </p:txBody>
              </p:sp>
            </p:grpSp>
          </p:grpSp>
          <p:sp>
            <p:nvSpPr>
              <p:cNvPr id="66" name="Oval 57"/>
              <p:cNvSpPr>
                <a:spLocks noChangeArrowheads="1"/>
              </p:cNvSpPr>
              <p:nvPr/>
            </p:nvSpPr>
            <p:spPr bwMode="auto">
              <a:xfrm>
                <a:off x="9799651" y="2798037"/>
                <a:ext cx="72710" cy="65529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0">
                  <a:solidFill>
                    <a:srgbClr val="002060"/>
                  </a:solidFill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2266576" y="5358338"/>
            <a:ext cx="5918105" cy="804579"/>
            <a:chOff x="2994392" y="2962728"/>
            <a:chExt cx="5918105" cy="804579"/>
          </a:xfrm>
        </p:grpSpPr>
        <p:sp>
          <p:nvSpPr>
            <p:cNvPr id="72" name="矩形 71"/>
            <p:cNvSpPr/>
            <p:nvPr/>
          </p:nvSpPr>
          <p:spPr>
            <a:xfrm>
              <a:off x="3332336" y="2962728"/>
              <a:ext cx="5580161" cy="80457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2020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年</a:t>
              </a:r>
              <a:r>
                <a:rPr lang="en-US" altLang="zh-CN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10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月，</a:t>
              </a:r>
              <a:r>
                <a:rPr lang="en-US" altLang="zh-CN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Space X 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公司获得美国防部</a:t>
              </a:r>
              <a:r>
                <a:rPr lang="en-US" altLang="zh-CN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1.5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亿美元合同，用于开发</a:t>
              </a:r>
              <a:r>
                <a:rPr lang="zh-CN" altLang="en-US" sz="2000" dirty="0">
                  <a:solidFill>
                    <a:srgbClr val="C0000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军用版“星链”</a:t>
              </a:r>
              <a:r>
                <a:rPr lang="zh-CN" altLang="en-US" sz="2000" dirty="0">
                  <a:solidFill>
                    <a:srgbClr val="002060"/>
                  </a:solidFill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卫星技术。</a:t>
              </a:r>
              <a:endParaRPr lang="zh-CN" altLang="en-US" sz="2000" dirty="0">
                <a:solidFill>
                  <a:srgbClr val="002060"/>
                </a:solidFill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73" name="Group 51"/>
            <p:cNvGrpSpPr/>
            <p:nvPr/>
          </p:nvGrpSpPr>
          <p:grpSpPr bwMode="auto">
            <a:xfrm>
              <a:off x="2994392" y="3034411"/>
              <a:ext cx="273210" cy="302684"/>
              <a:chOff x="2744" y="-584"/>
              <a:chExt cx="634" cy="702"/>
            </a:xfrm>
          </p:grpSpPr>
          <p:sp>
            <p:nvSpPr>
              <p:cNvPr id="74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75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76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77" name="Group 55"/>
                <p:cNvGrpSpPr/>
                <p:nvPr/>
              </p:nvGrpSpPr>
              <p:grpSpPr bwMode="auto">
                <a:xfrm>
                  <a:off x="2418" y="1168"/>
                  <a:ext cx="917" cy="297"/>
                  <a:chOff x="1423" y="1842"/>
                  <a:chExt cx="916" cy="296"/>
                </a:xfrm>
              </p:grpSpPr>
              <p:sp>
                <p:nvSpPr>
                  <p:cNvPr id="78" name="Freeform 56"/>
                  <p:cNvSpPr/>
                  <p:nvPr/>
                </p:nvSpPr>
                <p:spPr bwMode="auto">
                  <a:xfrm>
                    <a:off x="1423" y="1842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79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pic>
        <p:nvPicPr>
          <p:cNvPr id="80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431744" y="1561189"/>
            <a:ext cx="3025528" cy="2720321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2" descr="https://p0.itc.cn/images01/20220718/5b5a28c24f3f4c7284ed21e73729d9de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744" y="4418008"/>
            <a:ext cx="3025528" cy="1881970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文本框 53"/>
          <p:cNvSpPr txBox="1"/>
          <p:nvPr/>
        </p:nvSpPr>
        <p:spPr>
          <a:xfrm>
            <a:off x="1674000" y="97200"/>
            <a:ext cx="4979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二、网络空间面临安全挑战 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1944000" y="970095"/>
            <a:ext cx="3779670" cy="492443"/>
            <a:chOff x="709057" y="2645517"/>
            <a:chExt cx="4232853" cy="551487"/>
          </a:xfrm>
        </p:grpSpPr>
        <p:sp>
          <p:nvSpPr>
            <p:cNvPr id="10" name="矩形 9"/>
            <p:cNvSpPr/>
            <p:nvPr/>
          </p:nvSpPr>
          <p:spPr>
            <a:xfrm>
              <a:off x="888000" y="2645517"/>
              <a:ext cx="4053910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6.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区块链技术安全挑战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9057" y="2662078"/>
              <a:ext cx="4053647" cy="498556"/>
              <a:chOff x="998029" y="699619"/>
              <a:chExt cx="5515512" cy="678350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H="1">
                <a:off x="998031" y="1331691"/>
                <a:ext cx="5515510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矩形 18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971226" y="1534340"/>
            <a:ext cx="1094480" cy="400110"/>
            <a:chOff x="2208064" y="2167897"/>
            <a:chExt cx="1405950" cy="484223"/>
          </a:xfrm>
        </p:grpSpPr>
        <p:sp>
          <p:nvSpPr>
            <p:cNvPr id="22" name="矩形 21"/>
            <p:cNvSpPr/>
            <p:nvPr/>
          </p:nvSpPr>
          <p:spPr>
            <a:xfrm>
              <a:off x="2208064" y="2202176"/>
              <a:ext cx="1405949" cy="399198"/>
            </a:xfrm>
            <a:prstGeom prst="rect">
              <a:avLst/>
            </a:prstGeom>
            <a:solidFill>
              <a:srgbClr val="3254A4"/>
            </a:solidFill>
            <a:ln>
              <a:solidFill>
                <a:srgbClr val="325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208065" y="2167897"/>
              <a:ext cx="1405949" cy="484223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广义上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3065705" y="1474717"/>
            <a:ext cx="8856955" cy="458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2000" dirty="0">
                <a:solidFill>
                  <a:srgbClr val="002060"/>
                </a:solidFill>
              </a:rPr>
              <a:t>区块链技术是一种</a:t>
            </a:r>
            <a:r>
              <a:rPr lang="zh-CN" altLang="en-US" sz="2000" dirty="0">
                <a:solidFill>
                  <a:srgbClr val="C00000"/>
                </a:solidFill>
              </a:rPr>
              <a:t>分布式数据库技术</a:t>
            </a:r>
            <a:r>
              <a:rPr lang="zh-CN" altLang="en-US" sz="2000" dirty="0">
                <a:solidFill>
                  <a:srgbClr val="002060"/>
                </a:solidFill>
              </a:rPr>
              <a:t>，一种</a:t>
            </a:r>
            <a:r>
              <a:rPr lang="zh-CN" altLang="en-US" sz="2000" dirty="0">
                <a:solidFill>
                  <a:srgbClr val="C00000"/>
                </a:solidFill>
              </a:rPr>
              <a:t>全新的分布式基础架构与计算方式</a:t>
            </a:r>
            <a:r>
              <a:rPr lang="zh-CN" altLang="en-US" sz="2000" dirty="0">
                <a:solidFill>
                  <a:srgbClr val="002060"/>
                </a:solidFill>
              </a:rPr>
              <a:t>。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971226" y="1946796"/>
            <a:ext cx="1094480" cy="400110"/>
            <a:chOff x="2208064" y="2167897"/>
            <a:chExt cx="1405950" cy="484223"/>
          </a:xfrm>
        </p:grpSpPr>
        <p:sp>
          <p:nvSpPr>
            <p:cNvPr id="34" name="矩形 33"/>
            <p:cNvSpPr/>
            <p:nvPr/>
          </p:nvSpPr>
          <p:spPr>
            <a:xfrm>
              <a:off x="2208064" y="2202176"/>
              <a:ext cx="1405949" cy="399198"/>
            </a:xfrm>
            <a:prstGeom prst="rect">
              <a:avLst/>
            </a:prstGeom>
            <a:solidFill>
              <a:srgbClr val="3254A4"/>
            </a:solidFill>
            <a:ln>
              <a:solidFill>
                <a:srgbClr val="325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208065" y="2167897"/>
              <a:ext cx="1405949" cy="484223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狭义上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3065705" y="1887173"/>
            <a:ext cx="8856955" cy="85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2000" dirty="0">
                <a:solidFill>
                  <a:srgbClr val="002060"/>
                </a:solidFill>
              </a:rPr>
              <a:t>区块链是一种按照时间顺序，将数据区块以顺序相连的方式组合成的一种链式数据结构，并以密码学方式保证</a:t>
            </a:r>
            <a:r>
              <a:rPr lang="zh-CN" altLang="en-US" sz="2000" dirty="0">
                <a:solidFill>
                  <a:srgbClr val="C00000"/>
                </a:solidFill>
              </a:rPr>
              <a:t>不可篡改</a:t>
            </a:r>
            <a:r>
              <a:rPr lang="zh-CN" altLang="en-US" sz="2000" dirty="0">
                <a:solidFill>
                  <a:srgbClr val="002060"/>
                </a:solidFill>
              </a:rPr>
              <a:t>和</a:t>
            </a:r>
            <a:r>
              <a:rPr lang="zh-CN" altLang="en-US" sz="2000" dirty="0">
                <a:solidFill>
                  <a:srgbClr val="C00000"/>
                </a:solidFill>
              </a:rPr>
              <a:t>不可伪造</a:t>
            </a:r>
            <a:r>
              <a:rPr lang="zh-CN" altLang="en-US" sz="2000" dirty="0">
                <a:solidFill>
                  <a:srgbClr val="002060"/>
                </a:solidFill>
              </a:rPr>
              <a:t>的分布式账本。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108878" y="2993111"/>
            <a:ext cx="1699410" cy="653462"/>
            <a:chOff x="997206" y="2450358"/>
            <a:chExt cx="1333647" cy="417116"/>
          </a:xfrm>
        </p:grpSpPr>
        <p:grpSp>
          <p:nvGrpSpPr>
            <p:cNvPr id="43" name="组合 42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45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矩形 43"/>
            <p:cNvSpPr/>
            <p:nvPr/>
          </p:nvSpPr>
          <p:spPr>
            <a:xfrm>
              <a:off x="1018301" y="2467364"/>
              <a:ext cx="1292551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去中心化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945640" y="2993111"/>
            <a:ext cx="1699410" cy="653462"/>
            <a:chOff x="997206" y="2450358"/>
            <a:chExt cx="1333647" cy="417116"/>
          </a:xfrm>
        </p:grpSpPr>
        <p:grpSp>
          <p:nvGrpSpPr>
            <p:cNvPr id="61" name="组合 60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63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矩形 61"/>
            <p:cNvSpPr/>
            <p:nvPr/>
          </p:nvSpPr>
          <p:spPr>
            <a:xfrm>
              <a:off x="1018301" y="2467364"/>
              <a:ext cx="1292551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永久记录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108878" y="4168168"/>
            <a:ext cx="1699410" cy="653462"/>
            <a:chOff x="997206" y="2450358"/>
            <a:chExt cx="1333647" cy="417116"/>
          </a:xfrm>
        </p:grpSpPr>
        <p:grpSp>
          <p:nvGrpSpPr>
            <p:cNvPr id="68" name="组合 67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70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矩形 68"/>
            <p:cNvSpPr/>
            <p:nvPr/>
          </p:nvSpPr>
          <p:spPr>
            <a:xfrm>
              <a:off x="1018301" y="2467364"/>
              <a:ext cx="1292551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算法透明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945640" y="4168168"/>
            <a:ext cx="1699410" cy="653462"/>
            <a:chOff x="997206" y="2450358"/>
            <a:chExt cx="1333647" cy="417116"/>
          </a:xfrm>
        </p:grpSpPr>
        <p:grpSp>
          <p:nvGrpSpPr>
            <p:cNvPr id="75" name="组合 74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77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矩形 75"/>
            <p:cNvSpPr/>
            <p:nvPr/>
          </p:nvSpPr>
          <p:spPr>
            <a:xfrm>
              <a:off x="1018301" y="2467364"/>
              <a:ext cx="1292551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可追溯性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2108878" y="5343226"/>
            <a:ext cx="1699410" cy="653462"/>
            <a:chOff x="997206" y="2450358"/>
            <a:chExt cx="1333647" cy="417116"/>
          </a:xfrm>
        </p:grpSpPr>
        <p:grpSp>
          <p:nvGrpSpPr>
            <p:cNvPr id="82" name="组合 81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84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矩形 82"/>
            <p:cNvSpPr/>
            <p:nvPr/>
          </p:nvSpPr>
          <p:spPr>
            <a:xfrm>
              <a:off x="1018301" y="2467364"/>
              <a:ext cx="1292551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不可篡改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3945640" y="5343226"/>
            <a:ext cx="1699410" cy="653462"/>
            <a:chOff x="997206" y="2450358"/>
            <a:chExt cx="1333647" cy="417116"/>
          </a:xfrm>
        </p:grpSpPr>
        <p:grpSp>
          <p:nvGrpSpPr>
            <p:cNvPr id="89" name="组合 88"/>
            <p:cNvGrpSpPr/>
            <p:nvPr/>
          </p:nvGrpSpPr>
          <p:grpSpPr>
            <a:xfrm>
              <a:off x="997206" y="2450358"/>
              <a:ext cx="1333647" cy="414575"/>
              <a:chOff x="3030397" y="2307879"/>
              <a:chExt cx="1418613" cy="376887"/>
            </a:xfrm>
          </p:grpSpPr>
          <p:cxnSp>
            <p:nvCxnSpPr>
              <p:cNvPr id="91" name="Straight Connector 170"/>
              <p:cNvCxnSpPr/>
              <p:nvPr/>
            </p:nvCxnSpPr>
            <p:spPr>
              <a:xfrm>
                <a:off x="3030397" y="2311310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170"/>
              <p:cNvCxnSpPr/>
              <p:nvPr/>
            </p:nvCxnSpPr>
            <p:spPr>
              <a:xfrm>
                <a:off x="3030397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170"/>
              <p:cNvCxnSpPr/>
              <p:nvPr/>
            </p:nvCxnSpPr>
            <p:spPr>
              <a:xfrm>
                <a:off x="4449010" y="2307879"/>
                <a:ext cx="0" cy="376887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170"/>
              <p:cNvCxnSpPr/>
              <p:nvPr/>
            </p:nvCxnSpPr>
            <p:spPr>
              <a:xfrm>
                <a:off x="3030397" y="2684766"/>
                <a:ext cx="1418613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矩形 89"/>
            <p:cNvSpPr/>
            <p:nvPr/>
          </p:nvSpPr>
          <p:spPr>
            <a:xfrm>
              <a:off x="1018301" y="2467364"/>
              <a:ext cx="1292551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交易匿名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5908307" y="2763459"/>
            <a:ext cx="1782405" cy="406244"/>
            <a:chOff x="4738231" y="3802380"/>
            <a:chExt cx="5477255" cy="406244"/>
          </a:xfrm>
        </p:grpSpPr>
        <p:grpSp>
          <p:nvGrpSpPr>
            <p:cNvPr id="96" name="组合 95"/>
            <p:cNvGrpSpPr/>
            <p:nvPr/>
          </p:nvGrpSpPr>
          <p:grpSpPr>
            <a:xfrm flipV="1">
              <a:off x="4738231" y="3802380"/>
              <a:ext cx="5477255" cy="406244"/>
              <a:chOff x="3091361" y="4002971"/>
              <a:chExt cx="2906584" cy="623600"/>
            </a:xfrm>
          </p:grpSpPr>
          <p:sp>
            <p:nvSpPr>
              <p:cNvPr id="98" name="PA_库_椭圆 25"/>
              <p:cNvSpPr/>
              <p:nvPr>
                <p:custDataLst>
                  <p:tags r:id="rId1"/>
                </p:custDataLst>
              </p:nvPr>
            </p:nvSpPr>
            <p:spPr>
              <a:xfrm>
                <a:off x="3091361" y="4002971"/>
                <a:ext cx="2906584" cy="62360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noFill/>
              </a:ln>
              <a:scene3d>
                <a:camera prst="orthographicFront"/>
                <a:lightRig rig="harsh" dir="t"/>
              </a:scene3d>
              <a:sp3d extrusionH="76200" prstMaterial="matte">
                <a:bevelT w="19050" h="107950"/>
                <a:bevelB w="101600"/>
                <a:extrusionClr>
                  <a:schemeClr val="bg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 dirty="0">
                  <a:cs typeface="+mn-ea"/>
                  <a:sym typeface="+mn-lt"/>
                </a:endParaRPr>
              </a:p>
            </p:txBody>
          </p:sp>
          <p:sp>
            <p:nvSpPr>
              <p:cNvPr id="99" name="PA_库_椭圆 25"/>
              <p:cNvSpPr/>
              <p:nvPr>
                <p:custDataLst>
                  <p:tags r:id="rId2"/>
                </p:custDataLst>
              </p:nvPr>
            </p:nvSpPr>
            <p:spPr>
              <a:xfrm>
                <a:off x="3133315" y="4048146"/>
                <a:ext cx="2822675" cy="533252"/>
              </a:xfrm>
              <a:prstGeom prst="roundRect">
                <a:avLst>
                  <a:gd name="adj" fmla="val 50000"/>
                </a:avLst>
              </a:prstGeom>
              <a:solidFill>
                <a:srgbClr val="2F5597"/>
              </a:solidFill>
              <a:ln w="254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harsh" dir="t"/>
              </a:scene3d>
              <a:sp3d extrusionH="76200" prstMaterial="matte">
                <a:bevelT w="19050" h="107950"/>
                <a:bevelB w="101600"/>
                <a:extrusionClr>
                  <a:schemeClr val="bg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 dirty="0">
                  <a:cs typeface="+mn-ea"/>
                  <a:sym typeface="+mn-lt"/>
                </a:endParaRPr>
              </a:p>
            </p:txBody>
          </p:sp>
        </p:grpSp>
        <p:sp>
          <p:nvSpPr>
            <p:cNvPr id="97" name="矩形 96"/>
            <p:cNvSpPr/>
            <p:nvPr/>
          </p:nvSpPr>
          <p:spPr>
            <a:xfrm>
              <a:off x="5010517" y="3805447"/>
              <a:ext cx="4932682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思源黑体 CN Regular" panose="020B0500000000000000" pitchFamily="34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区块链应用</a:t>
              </a:r>
              <a:endParaRPr kumimoji="0" lang="zh-CN" altLang="en-US" sz="2000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思源黑体 CN Regular" panose="020B0500000000000000" pitchFamily="34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6105620" y="3078480"/>
            <a:ext cx="6218918" cy="3245485"/>
            <a:chOff x="6201873" y="3078480"/>
            <a:chExt cx="6218918" cy="3245485"/>
          </a:xfrm>
        </p:grpSpPr>
        <p:grpSp>
          <p:nvGrpSpPr>
            <p:cNvPr id="7" name="组合 6"/>
            <p:cNvGrpSpPr/>
            <p:nvPr/>
          </p:nvGrpSpPr>
          <p:grpSpPr>
            <a:xfrm>
              <a:off x="6201873" y="3078480"/>
              <a:ext cx="6218918" cy="3245485"/>
              <a:chOff x="6201873" y="3078480"/>
              <a:chExt cx="6218918" cy="3245485"/>
            </a:xfrm>
          </p:grpSpPr>
          <p:cxnSp>
            <p:nvCxnSpPr>
              <p:cNvPr id="100" name="Straight Connector 170"/>
              <p:cNvCxnSpPr/>
              <p:nvPr/>
            </p:nvCxnSpPr>
            <p:spPr>
              <a:xfrm>
                <a:off x="6201873" y="3078480"/>
                <a:ext cx="0" cy="3245485"/>
              </a:xfrm>
              <a:prstGeom prst="line">
                <a:avLst/>
              </a:prstGeom>
              <a:ln w="12700">
                <a:solidFill>
                  <a:srgbClr val="3254A4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标题 1"/>
              <p:cNvSpPr txBox="1"/>
              <p:nvPr/>
            </p:nvSpPr>
            <p:spPr>
              <a:xfrm>
                <a:off x="6579682" y="3156749"/>
                <a:ext cx="5841109" cy="489824"/>
              </a:xfrm>
              <a:prstGeom prst="rect">
                <a:avLst/>
              </a:prstGeom>
            </p:spPr>
            <p:txBody>
              <a:bodyPr anchor="t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kern="0" dirty="0">
                    <a:solidFill>
                      <a:srgbClr val="002060"/>
                    </a:solidFill>
                  </a:rPr>
                  <a:t>金融：</a:t>
                </a:r>
                <a:endParaRPr lang="en-US" altLang="zh-CN" kern="0" dirty="0">
                  <a:solidFill>
                    <a:srgbClr val="002060"/>
                  </a:solidFill>
                </a:endParaRPr>
              </a:p>
              <a:p>
                <a:pPr lvl="0">
                  <a:defRPr/>
                </a:pPr>
                <a:r>
                  <a:rPr lang="zh-CN" altLang="en-US" kern="0" dirty="0">
                    <a:solidFill>
                      <a:srgbClr val="002060"/>
                    </a:solidFill>
                  </a:rPr>
                  <a:t>支付（跨境支付）、保险、证券、股权登记、众筹</a:t>
                </a:r>
                <a:endParaRPr lang="zh-CN" altLang="en-US" kern="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08" name="标题 1"/>
              <p:cNvSpPr txBox="1"/>
              <p:nvPr/>
            </p:nvSpPr>
            <p:spPr>
              <a:xfrm>
                <a:off x="6579682" y="3782120"/>
                <a:ext cx="4556245" cy="489824"/>
              </a:xfrm>
              <a:prstGeom prst="rect">
                <a:avLst/>
              </a:prstGeom>
            </p:spPr>
            <p:txBody>
              <a:bodyPr anchor="t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kern="0" dirty="0">
                    <a:solidFill>
                      <a:srgbClr val="002060"/>
                    </a:solidFill>
                  </a:rPr>
                  <a:t>公共服务领域：</a:t>
                </a:r>
                <a:endParaRPr lang="en-US" altLang="zh-CN" kern="0" dirty="0">
                  <a:solidFill>
                    <a:srgbClr val="002060"/>
                  </a:solidFill>
                </a:endParaRPr>
              </a:p>
              <a:p>
                <a:pPr lvl="0">
                  <a:defRPr/>
                </a:pPr>
                <a:r>
                  <a:rPr lang="zh-CN" altLang="en-US" kern="0" dirty="0">
                    <a:solidFill>
                      <a:srgbClr val="002060"/>
                    </a:solidFill>
                  </a:rPr>
                  <a:t>文化、教育、产权、医疗</a:t>
                </a:r>
                <a:endParaRPr lang="zh-CN" altLang="en-US" kern="0" dirty="0">
                  <a:solidFill>
                    <a:srgbClr val="002060"/>
                  </a:solidFill>
                </a:endParaRPr>
              </a:p>
              <a:p>
                <a:pPr lvl="0">
                  <a:defRPr/>
                </a:pPr>
                <a:endParaRPr lang="zh-CN" altLang="en-US" kern="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11" name="标题 1"/>
              <p:cNvSpPr txBox="1"/>
              <p:nvPr/>
            </p:nvSpPr>
            <p:spPr>
              <a:xfrm>
                <a:off x="6579682" y="4407491"/>
                <a:ext cx="4556245" cy="489824"/>
              </a:xfrm>
              <a:prstGeom prst="rect">
                <a:avLst/>
              </a:prstGeom>
            </p:spPr>
            <p:txBody>
              <a:bodyPr anchor="t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kern="0" dirty="0">
                    <a:solidFill>
                      <a:srgbClr val="002060"/>
                    </a:solidFill>
                  </a:rPr>
                  <a:t>物联网：</a:t>
                </a:r>
                <a:endParaRPr lang="en-US" altLang="zh-CN" kern="0" dirty="0">
                  <a:solidFill>
                    <a:srgbClr val="002060"/>
                  </a:solidFill>
                </a:endParaRPr>
              </a:p>
              <a:p>
                <a:pPr lvl="0">
                  <a:defRPr/>
                </a:pPr>
                <a:r>
                  <a:rPr lang="zh-CN" altLang="en-US" kern="0" dirty="0">
                    <a:solidFill>
                      <a:srgbClr val="002060"/>
                    </a:solidFill>
                  </a:rPr>
                  <a:t>区块链物联、汽车租赁</a:t>
                </a:r>
                <a:endParaRPr lang="zh-CN" altLang="en-US" kern="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14" name="标题 1"/>
              <p:cNvSpPr txBox="1"/>
              <p:nvPr/>
            </p:nvSpPr>
            <p:spPr>
              <a:xfrm>
                <a:off x="6579682" y="5032862"/>
                <a:ext cx="5841109" cy="489824"/>
              </a:xfrm>
              <a:prstGeom prst="rect">
                <a:avLst/>
              </a:prstGeom>
            </p:spPr>
            <p:txBody>
              <a:bodyPr anchor="t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kern="0" dirty="0">
                    <a:solidFill>
                      <a:srgbClr val="002060"/>
                    </a:solidFill>
                  </a:rPr>
                  <a:t>供应链：</a:t>
                </a:r>
                <a:endParaRPr lang="en-US" altLang="zh-CN" kern="0" dirty="0">
                  <a:solidFill>
                    <a:srgbClr val="002060"/>
                  </a:solidFill>
                </a:endParaRPr>
              </a:p>
              <a:p>
                <a:pPr lvl="0">
                  <a:defRPr/>
                </a:pPr>
                <a:r>
                  <a:rPr lang="zh-CN" altLang="en-US" kern="0" dirty="0">
                    <a:solidFill>
                      <a:srgbClr val="002060"/>
                    </a:solidFill>
                  </a:rPr>
                  <a:t>供应链金融、供应链溯源</a:t>
                </a:r>
                <a:endParaRPr lang="zh-CN" altLang="en-US" kern="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17" name="标题 1"/>
              <p:cNvSpPr txBox="1"/>
              <p:nvPr/>
            </p:nvSpPr>
            <p:spPr>
              <a:xfrm>
                <a:off x="6579682" y="5658233"/>
                <a:ext cx="4556245" cy="489824"/>
              </a:xfrm>
              <a:prstGeom prst="rect">
                <a:avLst/>
              </a:prstGeom>
            </p:spPr>
            <p:txBody>
              <a:bodyPr anchor="t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kern="0" dirty="0">
                    <a:solidFill>
                      <a:srgbClr val="002060"/>
                    </a:solidFill>
                  </a:rPr>
                  <a:t>公益慈善：</a:t>
                </a:r>
                <a:endParaRPr lang="en-US" altLang="zh-CN" kern="0" dirty="0">
                  <a:solidFill>
                    <a:srgbClr val="002060"/>
                  </a:solidFill>
                </a:endParaRPr>
              </a:p>
              <a:p>
                <a:pPr lvl="0">
                  <a:defRPr/>
                </a:pPr>
                <a:r>
                  <a:rPr lang="zh-CN" altLang="en-US" kern="0" dirty="0">
                    <a:solidFill>
                      <a:srgbClr val="002060"/>
                    </a:solidFill>
                  </a:rPr>
                  <a:t>区块链捐赠平台</a:t>
                </a:r>
                <a:endParaRPr lang="zh-CN" altLang="en-US" kern="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8" name="Group 51"/>
            <p:cNvGrpSpPr/>
            <p:nvPr/>
          </p:nvGrpSpPr>
          <p:grpSpPr bwMode="auto">
            <a:xfrm>
              <a:off x="6350078" y="3238905"/>
              <a:ext cx="247030" cy="271114"/>
              <a:chOff x="2744" y="-584"/>
              <a:chExt cx="634" cy="702"/>
            </a:xfrm>
          </p:grpSpPr>
          <p:sp>
            <p:nvSpPr>
              <p:cNvPr id="15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18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20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24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25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26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27" name="Group 51"/>
            <p:cNvGrpSpPr/>
            <p:nvPr/>
          </p:nvGrpSpPr>
          <p:grpSpPr bwMode="auto">
            <a:xfrm>
              <a:off x="6350078" y="3859098"/>
              <a:ext cx="247030" cy="271114"/>
              <a:chOff x="2744" y="-584"/>
              <a:chExt cx="634" cy="702"/>
            </a:xfrm>
          </p:grpSpPr>
          <p:sp>
            <p:nvSpPr>
              <p:cNvPr id="28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29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30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 dirty="0"/>
                </a:p>
              </p:txBody>
            </p:sp>
            <p:grpSp>
              <p:nvGrpSpPr>
                <p:cNvPr id="31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7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38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39" name="Group 51"/>
            <p:cNvGrpSpPr/>
            <p:nvPr/>
          </p:nvGrpSpPr>
          <p:grpSpPr bwMode="auto">
            <a:xfrm>
              <a:off x="6350078" y="4479291"/>
              <a:ext cx="247030" cy="271114"/>
              <a:chOff x="2744" y="-584"/>
              <a:chExt cx="634" cy="702"/>
            </a:xfrm>
          </p:grpSpPr>
          <p:sp>
            <p:nvSpPr>
              <p:cNvPr id="40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41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47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48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49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50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51" name="Group 51"/>
            <p:cNvGrpSpPr/>
            <p:nvPr/>
          </p:nvGrpSpPr>
          <p:grpSpPr bwMode="auto">
            <a:xfrm>
              <a:off x="6350078" y="5099484"/>
              <a:ext cx="247030" cy="271114"/>
              <a:chOff x="2744" y="-584"/>
              <a:chExt cx="634" cy="702"/>
            </a:xfrm>
          </p:grpSpPr>
          <p:sp>
            <p:nvSpPr>
              <p:cNvPr id="52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53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54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55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56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57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101" name="Group 51"/>
            <p:cNvGrpSpPr/>
            <p:nvPr/>
          </p:nvGrpSpPr>
          <p:grpSpPr bwMode="auto">
            <a:xfrm>
              <a:off x="6350078" y="5719677"/>
              <a:ext cx="247030" cy="271114"/>
              <a:chOff x="2744" y="-584"/>
              <a:chExt cx="634" cy="702"/>
            </a:xfrm>
          </p:grpSpPr>
          <p:sp>
            <p:nvSpPr>
              <p:cNvPr id="103" name="Oval 52"/>
              <p:cNvSpPr>
                <a:spLocks noChangeArrowheads="1"/>
              </p:cNvSpPr>
              <p:nvPr/>
            </p:nvSpPr>
            <p:spPr bwMode="auto">
              <a:xfrm>
                <a:off x="2744" y="-85"/>
                <a:ext cx="590" cy="203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106" name="Group 53"/>
              <p:cNvGrpSpPr/>
              <p:nvPr/>
            </p:nvGrpSpPr>
            <p:grpSpPr bwMode="auto">
              <a:xfrm>
                <a:off x="2765" y="-584"/>
                <a:ext cx="613" cy="613"/>
                <a:chOff x="2370" y="1139"/>
                <a:chExt cx="1089" cy="1089"/>
              </a:xfrm>
            </p:grpSpPr>
            <p:sp>
              <p:nvSpPr>
                <p:cNvPr id="119" name="Oval 54"/>
                <p:cNvSpPr>
                  <a:spLocks noChangeArrowheads="1"/>
                </p:cNvSpPr>
                <p:nvPr/>
              </p:nvSpPr>
              <p:spPr bwMode="auto">
                <a:xfrm>
                  <a:off x="2370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20" name="Group 55"/>
                <p:cNvGrpSpPr/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121" name="Freeform 56"/>
                  <p:cNvSpPr/>
                  <p:nvPr/>
                </p:nvSpPr>
                <p:spPr bwMode="auto">
                  <a:xfrm>
                    <a:off x="1423" y="1843"/>
                    <a:ext cx="916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22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sp>
        <p:nvSpPr>
          <p:cNvPr id="115" name="文本框 114"/>
          <p:cNvSpPr txBox="1"/>
          <p:nvPr/>
        </p:nvSpPr>
        <p:spPr>
          <a:xfrm>
            <a:off x="1674000" y="97200"/>
            <a:ext cx="4979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二、网络空间面临安全挑战 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32" grpId="0"/>
      <p:bldP spid="36" grpId="0"/>
      <p:bldP spid="1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1951052" y="778797"/>
            <a:ext cx="10240948" cy="0"/>
          </a:xfrm>
          <a:prstGeom prst="line">
            <a:avLst/>
          </a:prstGeom>
          <a:ln w="1270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2645800" y="1567810"/>
            <a:ext cx="5274585" cy="563126"/>
            <a:chOff x="914400" y="1720161"/>
            <a:chExt cx="4327304" cy="461992"/>
          </a:xfrm>
        </p:grpSpPr>
        <p:grpSp>
          <p:nvGrpSpPr>
            <p:cNvPr id="10" name="组合 9"/>
            <p:cNvGrpSpPr/>
            <p:nvPr/>
          </p:nvGrpSpPr>
          <p:grpSpPr>
            <a:xfrm>
              <a:off x="914400" y="1720161"/>
              <a:ext cx="4327304" cy="461992"/>
              <a:chOff x="914400" y="1682061"/>
              <a:chExt cx="4327304" cy="46199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914400" y="1736037"/>
                <a:ext cx="717550" cy="134038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965200" y="1682061"/>
                <a:ext cx="79375" cy="334063"/>
              </a:xfrm>
              <a:prstGeom prst="rect">
                <a:avLst/>
              </a:prstGeom>
              <a:gradFill>
                <a:gsLst>
                  <a:gs pos="0">
                    <a:srgbClr val="F76E37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a typeface="+mj-ea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004887" y="1765300"/>
                <a:ext cx="4236817" cy="37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3C6EC8"/>
                    </a:solidFill>
                    <a:ea typeface="+mj-ea"/>
                  </a:rPr>
                  <a:t>技术层面</a:t>
                </a:r>
                <a:r>
                  <a:rPr lang="en-US" altLang="zh-CN" sz="2400" dirty="0">
                    <a:solidFill>
                      <a:srgbClr val="3C6EC8"/>
                    </a:solidFill>
                    <a:ea typeface="+mj-ea"/>
                  </a:rPr>
                  <a:t>——</a:t>
                </a:r>
                <a:r>
                  <a:rPr lang="zh-CN" altLang="en-US" sz="2400" dirty="0">
                    <a:solidFill>
                      <a:srgbClr val="3C6EC8"/>
                    </a:solidFill>
                    <a:ea typeface="+mj-ea"/>
                  </a:rPr>
                  <a:t>安全攻击多样难以防范</a:t>
                </a:r>
                <a:endParaRPr lang="zh-CN" altLang="en-US" sz="2400" dirty="0">
                  <a:solidFill>
                    <a:srgbClr val="3C6EC8"/>
                  </a:solidFill>
                  <a:ea typeface="+mj-ea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1012825" y="1812978"/>
              <a:ext cx="116681" cy="11668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+mj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235296" y="2192929"/>
            <a:ext cx="6457119" cy="1023387"/>
            <a:chOff x="997206" y="2450356"/>
            <a:chExt cx="5311242" cy="1023387"/>
          </a:xfrm>
        </p:grpSpPr>
        <p:grpSp>
          <p:nvGrpSpPr>
            <p:cNvPr id="46" name="组合 45"/>
            <p:cNvGrpSpPr/>
            <p:nvPr/>
          </p:nvGrpSpPr>
          <p:grpSpPr>
            <a:xfrm>
              <a:off x="997206" y="2450356"/>
              <a:ext cx="5311242" cy="931270"/>
              <a:chOff x="3030397" y="2307879"/>
              <a:chExt cx="5649618" cy="846611"/>
            </a:xfrm>
          </p:grpSpPr>
          <p:cxnSp>
            <p:nvCxnSpPr>
              <p:cNvPr id="53" name="Straight Connector 170"/>
              <p:cNvCxnSpPr/>
              <p:nvPr/>
            </p:nvCxnSpPr>
            <p:spPr>
              <a:xfrm>
                <a:off x="3030397" y="2311310"/>
                <a:ext cx="5649618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170"/>
              <p:cNvCxnSpPr/>
              <p:nvPr/>
            </p:nvCxnSpPr>
            <p:spPr>
              <a:xfrm>
                <a:off x="3030397" y="2307879"/>
                <a:ext cx="0" cy="846611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矩形 46"/>
            <p:cNvSpPr/>
            <p:nvPr/>
          </p:nvSpPr>
          <p:spPr>
            <a:xfrm>
              <a:off x="1038302" y="2458080"/>
              <a:ext cx="527014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C0000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1. </a:t>
              </a:r>
              <a:r>
                <a:rPr lang="zh-CN" altLang="en-US" sz="2000" b="1" dirty="0">
                  <a:solidFill>
                    <a:srgbClr val="C0000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数据层安全</a:t>
              </a:r>
              <a:endParaRPr lang="zh-CN" altLang="en-US" sz="2000" b="1" dirty="0">
                <a:solidFill>
                  <a:srgbClr val="C0000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  <a:p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包括交易延展性攻击、交易关联性分析、恶意信息攻击、密码算法攻击。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235296" y="3243076"/>
            <a:ext cx="6457119" cy="713370"/>
            <a:chOff x="997206" y="2450356"/>
            <a:chExt cx="5311242" cy="1004769"/>
          </a:xfrm>
        </p:grpSpPr>
        <p:grpSp>
          <p:nvGrpSpPr>
            <p:cNvPr id="58" name="组合 57"/>
            <p:cNvGrpSpPr/>
            <p:nvPr/>
          </p:nvGrpSpPr>
          <p:grpSpPr>
            <a:xfrm>
              <a:off x="997206" y="2450356"/>
              <a:ext cx="5311242" cy="931270"/>
              <a:chOff x="3030397" y="2307879"/>
              <a:chExt cx="5649618" cy="846611"/>
            </a:xfrm>
          </p:grpSpPr>
          <p:cxnSp>
            <p:nvCxnSpPr>
              <p:cNvPr id="60" name="Straight Connector 170"/>
              <p:cNvCxnSpPr/>
              <p:nvPr/>
            </p:nvCxnSpPr>
            <p:spPr>
              <a:xfrm>
                <a:off x="3030397" y="2311310"/>
                <a:ext cx="5649618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170"/>
              <p:cNvCxnSpPr/>
              <p:nvPr/>
            </p:nvCxnSpPr>
            <p:spPr>
              <a:xfrm>
                <a:off x="3030397" y="2307879"/>
                <a:ext cx="0" cy="846611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矩形 58"/>
            <p:cNvSpPr/>
            <p:nvPr/>
          </p:nvSpPr>
          <p:spPr>
            <a:xfrm>
              <a:off x="1038302" y="2458080"/>
              <a:ext cx="5270146" cy="99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C0000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2. </a:t>
              </a:r>
              <a:r>
                <a:rPr lang="zh-CN" altLang="en-US" sz="2000" b="1" dirty="0">
                  <a:solidFill>
                    <a:srgbClr val="C0000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网络层安全</a:t>
              </a:r>
              <a:endParaRPr lang="zh-CN" altLang="en-US" sz="2000" b="1" dirty="0">
                <a:solidFill>
                  <a:srgbClr val="C0000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  <a:p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包括日蚀攻击、网络隔离攻击、女巫攻击、窃听攻击。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235296" y="3931023"/>
            <a:ext cx="6457119" cy="1023387"/>
            <a:chOff x="997206" y="2450356"/>
            <a:chExt cx="5311242" cy="1023387"/>
          </a:xfrm>
        </p:grpSpPr>
        <p:grpSp>
          <p:nvGrpSpPr>
            <p:cNvPr id="68" name="组合 67"/>
            <p:cNvGrpSpPr/>
            <p:nvPr/>
          </p:nvGrpSpPr>
          <p:grpSpPr>
            <a:xfrm>
              <a:off x="997206" y="2450356"/>
              <a:ext cx="5311242" cy="931270"/>
              <a:chOff x="3030397" y="2307879"/>
              <a:chExt cx="5649618" cy="846611"/>
            </a:xfrm>
          </p:grpSpPr>
          <p:cxnSp>
            <p:nvCxnSpPr>
              <p:cNvPr id="70" name="Straight Connector 170"/>
              <p:cNvCxnSpPr/>
              <p:nvPr/>
            </p:nvCxnSpPr>
            <p:spPr>
              <a:xfrm>
                <a:off x="3030397" y="2311310"/>
                <a:ext cx="5649618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170"/>
              <p:cNvCxnSpPr/>
              <p:nvPr/>
            </p:nvCxnSpPr>
            <p:spPr>
              <a:xfrm>
                <a:off x="3030397" y="2307879"/>
                <a:ext cx="0" cy="846611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矩形 68"/>
            <p:cNvSpPr/>
            <p:nvPr/>
          </p:nvSpPr>
          <p:spPr>
            <a:xfrm>
              <a:off x="1038302" y="2458080"/>
              <a:ext cx="527014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C0000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3. </a:t>
              </a:r>
              <a:r>
                <a:rPr lang="zh-CN" altLang="en-US" sz="2000" b="1" dirty="0">
                  <a:solidFill>
                    <a:srgbClr val="C0000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共识层安全</a:t>
              </a:r>
              <a:endParaRPr lang="zh-CN" altLang="en-US" sz="2000" b="1" dirty="0">
                <a:solidFill>
                  <a:srgbClr val="C0000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  <a:p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包括双花攻击、</a:t>
              </a:r>
              <a:r>
                <a:rPr lang="en-US" altLang="zh-CN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51%</a:t>
              </a:r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攻击、自私挖矿系列攻击、贿赂攻击、无利害关系攻击、打磨攻击、长程攻击。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235296" y="4981170"/>
            <a:ext cx="6457119" cy="713370"/>
            <a:chOff x="997206" y="2450356"/>
            <a:chExt cx="5311242" cy="1004769"/>
          </a:xfrm>
        </p:grpSpPr>
        <p:grpSp>
          <p:nvGrpSpPr>
            <p:cNvPr id="73" name="组合 72"/>
            <p:cNvGrpSpPr/>
            <p:nvPr/>
          </p:nvGrpSpPr>
          <p:grpSpPr>
            <a:xfrm>
              <a:off x="997206" y="2450356"/>
              <a:ext cx="5311242" cy="931270"/>
              <a:chOff x="3030397" y="2307879"/>
              <a:chExt cx="5649618" cy="846611"/>
            </a:xfrm>
          </p:grpSpPr>
          <p:cxnSp>
            <p:nvCxnSpPr>
              <p:cNvPr id="75" name="Straight Connector 170"/>
              <p:cNvCxnSpPr/>
              <p:nvPr/>
            </p:nvCxnSpPr>
            <p:spPr>
              <a:xfrm>
                <a:off x="3030397" y="2311310"/>
                <a:ext cx="5649618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170"/>
              <p:cNvCxnSpPr/>
              <p:nvPr/>
            </p:nvCxnSpPr>
            <p:spPr>
              <a:xfrm>
                <a:off x="3030397" y="2307879"/>
                <a:ext cx="0" cy="846611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矩形 73"/>
            <p:cNvSpPr/>
            <p:nvPr/>
          </p:nvSpPr>
          <p:spPr>
            <a:xfrm>
              <a:off x="1038302" y="2458080"/>
              <a:ext cx="5270146" cy="99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C0000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4. </a:t>
              </a:r>
              <a:r>
                <a:rPr lang="zh-CN" altLang="en-US" sz="2000" b="1" dirty="0">
                  <a:solidFill>
                    <a:srgbClr val="C0000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合约层安全</a:t>
              </a:r>
              <a:endParaRPr lang="zh-CN" altLang="en-US" sz="2000" b="1" dirty="0">
                <a:solidFill>
                  <a:srgbClr val="C0000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  <a:p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包括可重入攻击、交易顺序漏洞、异常处理漏洞等。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235296" y="5721298"/>
            <a:ext cx="6457119" cy="713370"/>
            <a:chOff x="997206" y="2450356"/>
            <a:chExt cx="5311242" cy="1004769"/>
          </a:xfrm>
        </p:grpSpPr>
        <p:grpSp>
          <p:nvGrpSpPr>
            <p:cNvPr id="78" name="组合 77"/>
            <p:cNvGrpSpPr/>
            <p:nvPr/>
          </p:nvGrpSpPr>
          <p:grpSpPr>
            <a:xfrm>
              <a:off x="997206" y="2450356"/>
              <a:ext cx="5311242" cy="931270"/>
              <a:chOff x="3030397" y="2307879"/>
              <a:chExt cx="5649618" cy="846611"/>
            </a:xfrm>
          </p:grpSpPr>
          <p:cxnSp>
            <p:nvCxnSpPr>
              <p:cNvPr id="80" name="Straight Connector 170"/>
              <p:cNvCxnSpPr/>
              <p:nvPr/>
            </p:nvCxnSpPr>
            <p:spPr>
              <a:xfrm>
                <a:off x="3030397" y="2311310"/>
                <a:ext cx="5649618" cy="0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170"/>
              <p:cNvCxnSpPr/>
              <p:nvPr/>
            </p:nvCxnSpPr>
            <p:spPr>
              <a:xfrm>
                <a:off x="3030397" y="2307879"/>
                <a:ext cx="0" cy="846611"/>
              </a:xfrm>
              <a:prstGeom prst="line">
                <a:avLst/>
              </a:prstGeom>
              <a:ln w="12700">
                <a:solidFill>
                  <a:srgbClr val="367A9F"/>
                </a:solidFill>
                <a:prstDash val="sysDash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矩形 78"/>
            <p:cNvSpPr/>
            <p:nvPr/>
          </p:nvSpPr>
          <p:spPr>
            <a:xfrm>
              <a:off x="1038302" y="2458080"/>
              <a:ext cx="5270146" cy="99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C0000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5. </a:t>
              </a:r>
              <a:r>
                <a:rPr lang="zh-CN" altLang="en-US" sz="2000" b="1" dirty="0">
                  <a:solidFill>
                    <a:srgbClr val="C0000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应用层安全</a:t>
              </a:r>
              <a:endParaRPr lang="zh-CN" altLang="en-US" sz="2000" b="1" dirty="0">
                <a:solidFill>
                  <a:srgbClr val="C0000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  <a:p>
              <a:r>
                <a:rPr lang="zh-CN" altLang="en-US" sz="2000" dirty="0">
                  <a:solidFill>
                    <a:srgbClr val="002060"/>
                  </a:solidFill>
                  <a:ea typeface="思源黑体 CN Regular" panose="020B0500000000000000" pitchFamily="34" charset="-122"/>
                  <a:cs typeface="Times New Roman" panose="02020603050405020304" pitchFamily="18" charset="0"/>
                  <a:sym typeface="+mn-ea"/>
                </a:rPr>
                <a:t>包括密钥管理安全、客户端安全等。</a:t>
              </a:r>
              <a:endParaRPr lang="zh-CN" altLang="en-US" sz="2000" dirty="0">
                <a:solidFill>
                  <a:srgbClr val="002060"/>
                </a:solidFill>
                <a:ea typeface="思源黑体 CN Regular" panose="020B0500000000000000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pic>
        <p:nvPicPr>
          <p:cNvPr id="82" name="Picture 2" descr="Double Spending Problem Explaine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920" y="1170459"/>
            <a:ext cx="2517781" cy="1529901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Selfish mining attack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920" y="3008955"/>
            <a:ext cx="2517781" cy="1413709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Eclipse Attacks on Bitcoin's Peer-to-Peer Network | by Frank Wang | Frankly  speaking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920" y="4731258"/>
            <a:ext cx="2517781" cy="1592130"/>
          </a:xfrm>
          <a:prstGeom prst="rect">
            <a:avLst/>
          </a:prstGeom>
          <a:noFill/>
          <a:ln w="38100">
            <a:gradFill>
              <a:gsLst>
                <a:gs pos="0">
                  <a:srgbClr val="ABDBFF"/>
                </a:gs>
                <a:gs pos="100000">
                  <a:srgbClr val="1D476D"/>
                </a:gs>
              </a:gsLst>
              <a:lin ang="5400000" scaled="1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组合 88"/>
          <p:cNvGrpSpPr/>
          <p:nvPr/>
        </p:nvGrpSpPr>
        <p:grpSpPr>
          <a:xfrm>
            <a:off x="8988920" y="2238695"/>
            <a:ext cx="1254547" cy="461665"/>
            <a:chOff x="5607811" y="2206547"/>
            <a:chExt cx="2499869" cy="461665"/>
          </a:xfrm>
        </p:grpSpPr>
        <p:sp>
          <p:nvSpPr>
            <p:cNvPr id="90" name="矩形 89"/>
            <p:cNvSpPr/>
            <p:nvPr/>
          </p:nvSpPr>
          <p:spPr>
            <a:xfrm>
              <a:off x="5607811" y="2206547"/>
              <a:ext cx="2499869" cy="461665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B0F0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5607811" y="2237324"/>
              <a:ext cx="2499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02060"/>
                  </a:solidFill>
                </a:rPr>
                <a:t>双花攻击</a:t>
              </a:r>
              <a:endParaRPr lang="zh-CN" altLang="en-US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8988920" y="3960999"/>
            <a:ext cx="1752259" cy="738663"/>
            <a:chOff x="5607811" y="2206547"/>
            <a:chExt cx="2499869" cy="738663"/>
          </a:xfrm>
        </p:grpSpPr>
        <p:sp>
          <p:nvSpPr>
            <p:cNvPr id="93" name="矩形 92"/>
            <p:cNvSpPr/>
            <p:nvPr/>
          </p:nvSpPr>
          <p:spPr>
            <a:xfrm>
              <a:off x="5607811" y="2206547"/>
              <a:ext cx="2499869" cy="461665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B0F0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5607811" y="2237324"/>
              <a:ext cx="24998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02060"/>
                  </a:solidFill>
                </a:rPr>
                <a:t>自私挖矿攻击</a:t>
              </a:r>
              <a:endParaRPr lang="zh-CN" altLang="en-US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8988920" y="5861723"/>
            <a:ext cx="1254547" cy="461665"/>
            <a:chOff x="5607811" y="2206547"/>
            <a:chExt cx="2499869" cy="461665"/>
          </a:xfrm>
        </p:grpSpPr>
        <p:sp>
          <p:nvSpPr>
            <p:cNvPr id="96" name="矩形 95"/>
            <p:cNvSpPr/>
            <p:nvPr/>
          </p:nvSpPr>
          <p:spPr>
            <a:xfrm>
              <a:off x="5607811" y="2206547"/>
              <a:ext cx="2499869" cy="461665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B0F0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5607811" y="2237324"/>
              <a:ext cx="2499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02060"/>
                  </a:solidFill>
                </a:rPr>
                <a:t>日蚀攻击</a:t>
              </a:r>
              <a:endParaRPr lang="zh-CN" altLang="en-US" sz="2000" dirty="0">
                <a:solidFill>
                  <a:srgbClr val="002060"/>
                </a:solidFill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1674000" y="97200"/>
            <a:ext cx="4979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二、网络空间面临安全挑战 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944000" y="970095"/>
            <a:ext cx="3779670" cy="492443"/>
            <a:chOff x="709057" y="2645517"/>
            <a:chExt cx="4232853" cy="551487"/>
          </a:xfrm>
        </p:grpSpPr>
        <p:sp>
          <p:nvSpPr>
            <p:cNvPr id="64" name="矩形 63"/>
            <p:cNvSpPr/>
            <p:nvPr/>
          </p:nvSpPr>
          <p:spPr>
            <a:xfrm>
              <a:off x="888000" y="2645517"/>
              <a:ext cx="4053910" cy="55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6. </a:t>
              </a:r>
              <a:r>
                <a:rPr lang="zh-CN" altLang="en-US" sz="2600" b="1" dirty="0">
                  <a:solidFill>
                    <a:schemeClr val="accent1">
                      <a:lumMod val="75000"/>
                    </a:schemeClr>
                  </a:solidFill>
                  <a:ea typeface="+mj-ea"/>
                </a:rPr>
                <a:t>区块链技术安全挑战</a:t>
              </a:r>
              <a:endParaRPr lang="zh-CN" altLang="en-US" sz="2600" b="1" dirty="0">
                <a:solidFill>
                  <a:schemeClr val="accent1">
                    <a:lumMod val="75000"/>
                  </a:schemeClr>
                </a:solidFill>
                <a:ea typeface="+mj-ea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709057" y="2662078"/>
              <a:ext cx="4053647" cy="498556"/>
              <a:chOff x="998029" y="699619"/>
              <a:chExt cx="5515512" cy="678350"/>
            </a:xfrm>
          </p:grpSpPr>
          <p:cxnSp>
            <p:nvCxnSpPr>
              <p:cNvPr id="66" name="直接连接符 65"/>
              <p:cNvCxnSpPr/>
              <p:nvPr/>
            </p:nvCxnSpPr>
            <p:spPr>
              <a:xfrm>
                <a:off x="998029" y="738641"/>
                <a:ext cx="0" cy="595657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045654" y="736260"/>
                <a:ext cx="0" cy="59356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 flipH="1">
                <a:off x="998031" y="1331691"/>
                <a:ext cx="5515510" cy="0"/>
              </a:xfrm>
              <a:prstGeom prst="line">
                <a:avLst/>
              </a:prstGeom>
              <a:ln>
                <a:solidFill>
                  <a:srgbClr val="294E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矩形 86"/>
              <p:cNvSpPr/>
              <p:nvPr/>
            </p:nvSpPr>
            <p:spPr>
              <a:xfrm>
                <a:off x="1087156" y="699619"/>
                <a:ext cx="148860" cy="67835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endParaRPr lang="zh-CN" altLang="en-US" sz="1050" b="1">
                  <a:ea typeface="+mj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62" grpId="0"/>
    </p:bld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PA" val="v3.0.1"/>
</p:tagLst>
</file>

<file path=ppt/tags/tag15.xml><?xml version="1.0" encoding="utf-8"?>
<p:tagLst xmlns:p="http://schemas.openxmlformats.org/presentationml/2006/main">
  <p:tag name="PA" val="v3.0.1"/>
</p:tagLst>
</file>

<file path=ppt/tags/tag16.xml><?xml version="1.0" encoding="utf-8"?>
<p:tagLst xmlns:p="http://schemas.openxmlformats.org/presentationml/2006/main">
  <p:tag name="PA" val="v3.0.1"/>
</p:tagLst>
</file>

<file path=ppt/tags/tag17.xml><?xml version="1.0" encoding="utf-8"?>
<p:tagLst xmlns:p="http://schemas.openxmlformats.org/presentationml/2006/main">
  <p:tag name="PA" val="v3.0.1"/>
</p:tagLst>
</file>

<file path=ppt/tags/tag18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7">
      <a:majorFont>
        <a:latin typeface="Times New Roman"/>
        <a:ea typeface="思源宋体 CN Heavy"/>
        <a:cs typeface=""/>
      </a:majorFont>
      <a:minorFont>
        <a:latin typeface="Times New Roman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95000">
              <a:srgbClr val="1D78FA">
                <a:alpha val="0"/>
              </a:srgbClr>
            </a:gs>
            <a:gs pos="0">
              <a:srgbClr val="1D78FA">
                <a:alpha val="0"/>
              </a:srgbClr>
            </a:gs>
            <a:gs pos="55000">
              <a:srgbClr val="1EF1FB">
                <a:alpha val="40000"/>
              </a:srgbClr>
            </a:gs>
          </a:gsLst>
          <a:lin ang="5400000" scaled="1"/>
          <a:tileRect/>
        </a:gradFill>
        <a:ln w="22225" cap="flat" cmpd="sng" algn="ctr">
          <a:noFill/>
          <a:prstDash val="solid"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marL="0" marR="0" indent="0" algn="ctr" defTabSz="4572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0" cap="none" spc="0" normalizeH="0" baseline="0" noProof="0" dirty="0">
            <a:ln>
              <a:noFill/>
            </a:ln>
            <a:solidFill>
              <a:schemeClr val="bg1"/>
            </a:solidFill>
            <a:effectLst/>
            <a:uLnTx/>
            <a:uFillTx/>
            <a:latin typeface="Arial" panose="020B0604020202020204"/>
            <a:ea typeface="微软雅黑 Light" panose="020B0502040204020203" charset="-122"/>
            <a:cs typeface="+mn-cs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4745</Words>
  <Application>WPS 演示</Application>
  <PresentationFormat>宽屏</PresentationFormat>
  <Paragraphs>535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Arial</vt:lpstr>
      <vt:lpstr>宋体</vt:lpstr>
      <vt:lpstr>Wingdings</vt:lpstr>
      <vt:lpstr>Arial</vt:lpstr>
      <vt:lpstr>微软雅黑 Light</vt:lpstr>
      <vt:lpstr>思源宋体 CN Heavy</vt:lpstr>
      <vt:lpstr>Times New Roman</vt:lpstr>
      <vt:lpstr>等线</vt:lpstr>
      <vt:lpstr>思源黑体 CN Regular</vt:lpstr>
      <vt:lpstr>黑体</vt:lpstr>
      <vt:lpstr>字魂105号-简雅黑</vt:lpstr>
      <vt:lpstr>微软雅黑</vt:lpstr>
      <vt:lpstr>Arial Unicode MS</vt:lpstr>
      <vt:lpstr>Calibri</vt:lpstr>
      <vt:lpstr>思源黑体 CN Normal</vt:lpstr>
      <vt:lpstr>Tahoma</vt:lpstr>
      <vt:lpstr>WPS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李四</cp:lastModifiedBy>
  <cp:revision>7</cp:revision>
  <dcterms:created xsi:type="dcterms:W3CDTF">2023-08-09T12:44:00Z</dcterms:created>
  <dcterms:modified xsi:type="dcterms:W3CDTF">2025-07-15T09:08:35Z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D433F19206E34197A4FEEBD8BE1E07CE_12</vt:lpwstr>
  </property>
</Properties>
</file>